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handoutMasterIdLst>
    <p:handoutMasterId r:id="rId57"/>
  </p:handoutMasterIdLst>
  <p:sldIdLst>
    <p:sldId id="258" r:id="rId2"/>
    <p:sldId id="260" r:id="rId3"/>
    <p:sldId id="318" r:id="rId4"/>
    <p:sldId id="262" r:id="rId5"/>
    <p:sldId id="263" r:id="rId6"/>
    <p:sldId id="279" r:id="rId7"/>
    <p:sldId id="277" r:id="rId8"/>
    <p:sldId id="278" r:id="rId9"/>
    <p:sldId id="276" r:id="rId10"/>
    <p:sldId id="282" r:id="rId11"/>
    <p:sldId id="264" r:id="rId12"/>
    <p:sldId id="328" r:id="rId13"/>
    <p:sldId id="319" r:id="rId14"/>
    <p:sldId id="272" r:id="rId15"/>
    <p:sldId id="312" r:id="rId16"/>
    <p:sldId id="308" r:id="rId17"/>
    <p:sldId id="274" r:id="rId18"/>
    <p:sldId id="316" r:id="rId19"/>
    <p:sldId id="329" r:id="rId20"/>
    <p:sldId id="301" r:id="rId21"/>
    <p:sldId id="302" r:id="rId22"/>
    <p:sldId id="303" r:id="rId23"/>
    <p:sldId id="310" r:id="rId24"/>
    <p:sldId id="311" r:id="rId25"/>
    <p:sldId id="326" r:id="rId26"/>
    <p:sldId id="330" r:id="rId27"/>
    <p:sldId id="287" r:id="rId28"/>
    <p:sldId id="288" r:id="rId29"/>
    <p:sldId id="291" r:id="rId30"/>
    <p:sldId id="289" r:id="rId31"/>
    <p:sldId id="273" r:id="rId32"/>
    <p:sldId id="297" r:id="rId33"/>
    <p:sldId id="298" r:id="rId34"/>
    <p:sldId id="332" r:id="rId35"/>
    <p:sldId id="283" r:id="rId36"/>
    <p:sldId id="320" r:id="rId37"/>
    <p:sldId id="261" r:id="rId38"/>
    <p:sldId id="281" r:id="rId39"/>
    <p:sldId id="295" r:id="rId40"/>
    <p:sldId id="267" r:id="rId41"/>
    <p:sldId id="296" r:id="rId42"/>
    <p:sldId id="265" r:id="rId43"/>
    <p:sldId id="268" r:id="rId44"/>
    <p:sldId id="271" r:id="rId45"/>
    <p:sldId id="331" r:id="rId46"/>
    <p:sldId id="323" r:id="rId47"/>
    <p:sldId id="313" r:id="rId48"/>
    <p:sldId id="325" r:id="rId49"/>
    <p:sldId id="324" r:id="rId50"/>
    <p:sldId id="321" r:id="rId51"/>
    <p:sldId id="322" r:id="rId52"/>
    <p:sldId id="327" r:id="rId53"/>
    <p:sldId id="307" r:id="rId54"/>
    <p:sldId id="309" r:id="rId55"/>
  </p:sldIdLst>
  <p:sldSz cx="9144000" cy="5143500" type="screen16x9"/>
  <p:notesSz cx="7099300" cy="10234613"/>
  <p:defaultTextStyle>
    <a:defPPr>
      <a:defRPr lang="en-US"/>
    </a:defPPr>
    <a:lvl1pPr marL="0" algn="l" defTabSz="434334" rtl="0" eaLnBrk="1" latinLnBrk="0" hangingPunct="1">
      <a:defRPr sz="1800" kern="1200">
        <a:solidFill>
          <a:schemeClr val="tx1"/>
        </a:solidFill>
        <a:latin typeface="+mn-lt"/>
        <a:ea typeface="+mn-ea"/>
        <a:cs typeface="+mn-cs"/>
      </a:defRPr>
    </a:lvl1pPr>
    <a:lvl2pPr marL="434334" algn="l" defTabSz="434334" rtl="0" eaLnBrk="1" latinLnBrk="0" hangingPunct="1">
      <a:defRPr sz="1800" kern="1200">
        <a:solidFill>
          <a:schemeClr val="tx1"/>
        </a:solidFill>
        <a:latin typeface="+mn-lt"/>
        <a:ea typeface="+mn-ea"/>
        <a:cs typeface="+mn-cs"/>
      </a:defRPr>
    </a:lvl2pPr>
    <a:lvl3pPr marL="868669" algn="l" defTabSz="434334" rtl="0" eaLnBrk="1" latinLnBrk="0" hangingPunct="1">
      <a:defRPr sz="1800" kern="1200">
        <a:solidFill>
          <a:schemeClr val="tx1"/>
        </a:solidFill>
        <a:latin typeface="+mn-lt"/>
        <a:ea typeface="+mn-ea"/>
        <a:cs typeface="+mn-cs"/>
      </a:defRPr>
    </a:lvl3pPr>
    <a:lvl4pPr marL="1303003" algn="l" defTabSz="434334" rtl="0" eaLnBrk="1" latinLnBrk="0" hangingPunct="1">
      <a:defRPr sz="1800" kern="1200">
        <a:solidFill>
          <a:schemeClr val="tx1"/>
        </a:solidFill>
        <a:latin typeface="+mn-lt"/>
        <a:ea typeface="+mn-ea"/>
        <a:cs typeface="+mn-cs"/>
      </a:defRPr>
    </a:lvl4pPr>
    <a:lvl5pPr marL="1737337" algn="l" defTabSz="434334" rtl="0" eaLnBrk="1" latinLnBrk="0" hangingPunct="1">
      <a:defRPr sz="1800" kern="1200">
        <a:solidFill>
          <a:schemeClr val="tx1"/>
        </a:solidFill>
        <a:latin typeface="+mn-lt"/>
        <a:ea typeface="+mn-ea"/>
        <a:cs typeface="+mn-cs"/>
      </a:defRPr>
    </a:lvl5pPr>
    <a:lvl6pPr marL="2171671" algn="l" defTabSz="434334" rtl="0" eaLnBrk="1" latinLnBrk="0" hangingPunct="1">
      <a:defRPr sz="1800" kern="1200">
        <a:solidFill>
          <a:schemeClr val="tx1"/>
        </a:solidFill>
        <a:latin typeface="+mn-lt"/>
        <a:ea typeface="+mn-ea"/>
        <a:cs typeface="+mn-cs"/>
      </a:defRPr>
    </a:lvl6pPr>
    <a:lvl7pPr marL="2606006" algn="l" defTabSz="434334" rtl="0" eaLnBrk="1" latinLnBrk="0" hangingPunct="1">
      <a:defRPr sz="1800" kern="1200">
        <a:solidFill>
          <a:schemeClr val="tx1"/>
        </a:solidFill>
        <a:latin typeface="+mn-lt"/>
        <a:ea typeface="+mn-ea"/>
        <a:cs typeface="+mn-cs"/>
      </a:defRPr>
    </a:lvl7pPr>
    <a:lvl8pPr marL="3040340" algn="l" defTabSz="434334" rtl="0" eaLnBrk="1" latinLnBrk="0" hangingPunct="1">
      <a:defRPr sz="1800" kern="1200">
        <a:solidFill>
          <a:schemeClr val="tx1"/>
        </a:solidFill>
        <a:latin typeface="+mn-lt"/>
        <a:ea typeface="+mn-ea"/>
        <a:cs typeface="+mn-cs"/>
      </a:defRPr>
    </a:lvl8pPr>
    <a:lvl9pPr marL="3474674" algn="l" defTabSz="434334"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ancy Zukowski (ISACA HQ)" initials="NZ"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6FA9"/>
    <a:srgbClr val="363636"/>
    <a:srgbClr val="9D004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4092"/>
    <p:restoredTop sz="58648" autoAdjust="0"/>
  </p:normalViewPr>
  <p:slideViewPr>
    <p:cSldViewPr snapToGrid="0" snapToObjects="1">
      <p:cViewPr varScale="1">
        <p:scale>
          <a:sx n="48" d="100"/>
          <a:sy n="48" d="100"/>
        </p:scale>
        <p:origin x="48" y="226"/>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1175"/>
          </a:xfrm>
          <a:prstGeom prst="rect">
            <a:avLst/>
          </a:prstGeom>
        </p:spPr>
        <p:txBody>
          <a:bodyPr vert="horz" lIns="91440" tIns="45720" rIns="91440" bIns="45720" rtlCol="0"/>
          <a:lstStyle>
            <a:lvl1pPr algn="l">
              <a:defRPr sz="1200"/>
            </a:lvl1pPr>
          </a:lstStyle>
          <a:p>
            <a:r>
              <a:rPr lang="en-US" smtClean="0"/>
              <a:t>Security Challenges in Healthcare IoT</a:t>
            </a:r>
            <a:endParaRPr lang="en-GB"/>
          </a:p>
        </p:txBody>
      </p:sp>
      <p:sp>
        <p:nvSpPr>
          <p:cNvPr id="3" name="Date Placeholder 2"/>
          <p:cNvSpPr>
            <a:spLocks noGrp="1"/>
          </p:cNvSpPr>
          <p:nvPr>
            <p:ph type="dt" sz="quarter" idx="1"/>
          </p:nvPr>
        </p:nvSpPr>
        <p:spPr>
          <a:xfrm>
            <a:off x="4021138" y="0"/>
            <a:ext cx="3076575" cy="511175"/>
          </a:xfrm>
          <a:prstGeom prst="rect">
            <a:avLst/>
          </a:prstGeom>
        </p:spPr>
        <p:txBody>
          <a:bodyPr vert="horz" lIns="91440" tIns="45720" rIns="91440" bIns="45720" rtlCol="0"/>
          <a:lstStyle>
            <a:lvl1pPr algn="r">
              <a:defRPr sz="1200"/>
            </a:lvl1pPr>
          </a:lstStyle>
          <a:p>
            <a:fld id="{12818414-03E7-4898-9F2A-FD24EFF404D5}" type="datetime1">
              <a:rPr lang="en-GB" smtClean="0"/>
              <a:t>03/01/2018</a:t>
            </a:fld>
            <a:endParaRPr lang="en-GB"/>
          </a:p>
        </p:txBody>
      </p:sp>
      <p:sp>
        <p:nvSpPr>
          <p:cNvPr id="4" name="Footer Placeholder 3"/>
          <p:cNvSpPr>
            <a:spLocks noGrp="1"/>
          </p:cNvSpPr>
          <p:nvPr>
            <p:ph type="ftr" sz="quarter" idx="2"/>
          </p:nvPr>
        </p:nvSpPr>
        <p:spPr>
          <a:xfrm>
            <a:off x="0" y="9721850"/>
            <a:ext cx="3076575" cy="511175"/>
          </a:xfrm>
          <a:prstGeom prst="rect">
            <a:avLst/>
          </a:prstGeom>
        </p:spPr>
        <p:txBody>
          <a:bodyPr vert="horz" lIns="91440" tIns="45720" rIns="91440" bIns="45720" rtlCol="0" anchor="b"/>
          <a:lstStyle>
            <a:lvl1pPr algn="l">
              <a:defRPr sz="1200"/>
            </a:lvl1pPr>
          </a:lstStyle>
          <a:p>
            <a:r>
              <a:rPr lang="en-GB" smtClean="0"/>
              <a:t>ISACA EuroCACS - Marco Ermini</a:t>
            </a:r>
            <a:endParaRPr lang="en-GB"/>
          </a:p>
        </p:txBody>
      </p:sp>
      <p:sp>
        <p:nvSpPr>
          <p:cNvPr id="5" name="Slide Number Placeholder 4"/>
          <p:cNvSpPr>
            <a:spLocks noGrp="1"/>
          </p:cNvSpPr>
          <p:nvPr>
            <p:ph type="sldNum" sz="quarter" idx="3"/>
          </p:nvPr>
        </p:nvSpPr>
        <p:spPr>
          <a:xfrm>
            <a:off x="4021138" y="9721850"/>
            <a:ext cx="3076575" cy="511175"/>
          </a:xfrm>
          <a:prstGeom prst="rect">
            <a:avLst/>
          </a:prstGeom>
        </p:spPr>
        <p:txBody>
          <a:bodyPr vert="horz" lIns="91440" tIns="45720" rIns="91440" bIns="45720" rtlCol="0" anchor="b"/>
          <a:lstStyle>
            <a:lvl1pPr algn="r">
              <a:defRPr sz="1200"/>
            </a:lvl1pPr>
          </a:lstStyle>
          <a:p>
            <a:fld id="{183EF011-2744-473E-8048-78B6C7C422A5}" type="slidenum">
              <a:rPr lang="en-GB" smtClean="0"/>
              <a:t>‹#›</a:t>
            </a:fld>
            <a:endParaRPr lang="en-GB"/>
          </a:p>
        </p:txBody>
      </p:sp>
    </p:spTree>
    <p:extLst>
      <p:ext uri="{BB962C8B-B14F-4D97-AF65-F5344CB8AC3E}">
        <p14:creationId xmlns:p14="http://schemas.microsoft.com/office/powerpoint/2010/main" val="909152511"/>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r>
              <a:rPr lang="en-US" smtClean="0"/>
              <a:t>Security Challenges in Healthcare IoT</a:t>
            </a:r>
            <a:endParaRPr lang="en-US"/>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27AE5199-7E72-415A-BF0F-699984B8CC2B}" type="datetime1">
              <a:rPr lang="en-GB" smtClean="0"/>
              <a:t>03/01/2018</a:t>
            </a:fld>
            <a:endParaRPr lang="en-US"/>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US"/>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r>
              <a:rPr lang="en-US" smtClean="0"/>
              <a:t>ISACA EuroCACS - Marco Ermini</a:t>
            </a:r>
            <a:endParaRPr lang="en-US"/>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7413A1E7-E195-2F43-B936-4F0148D28EAB}" type="slidenum">
              <a:rPr lang="en-US" smtClean="0"/>
              <a:t>‹#›</a:t>
            </a:fld>
            <a:endParaRPr lang="en-US"/>
          </a:p>
        </p:txBody>
      </p:sp>
    </p:spTree>
    <p:extLst>
      <p:ext uri="{BB962C8B-B14F-4D97-AF65-F5344CB8AC3E}">
        <p14:creationId xmlns:p14="http://schemas.microsoft.com/office/powerpoint/2010/main" val="1302168277"/>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413A1E7-E195-2F43-B936-4F0148D28EAB}" type="slidenum">
              <a:rPr lang="en-US" smtClean="0"/>
              <a:t>1</a:t>
            </a:fld>
            <a:endParaRPr lang="en-US"/>
          </a:p>
        </p:txBody>
      </p:sp>
      <p:sp>
        <p:nvSpPr>
          <p:cNvPr id="5" name="Footer Placeholder 4"/>
          <p:cNvSpPr>
            <a:spLocks noGrp="1"/>
          </p:cNvSpPr>
          <p:nvPr>
            <p:ph type="ftr" sz="quarter" idx="11"/>
          </p:nvPr>
        </p:nvSpPr>
        <p:spPr/>
        <p:txBody>
          <a:bodyPr/>
          <a:lstStyle/>
          <a:p>
            <a:r>
              <a:rPr lang="en-US" smtClean="0"/>
              <a:t>ISACA EuroCACS - Marco Ermini</a:t>
            </a:r>
            <a:endParaRPr lang="en-US"/>
          </a:p>
        </p:txBody>
      </p:sp>
      <p:sp>
        <p:nvSpPr>
          <p:cNvPr id="6" name="Header Placeholder 5"/>
          <p:cNvSpPr>
            <a:spLocks noGrp="1"/>
          </p:cNvSpPr>
          <p:nvPr>
            <p:ph type="hdr" sz="quarter" idx="12"/>
          </p:nvPr>
        </p:nvSpPr>
        <p:spPr/>
        <p:txBody>
          <a:bodyPr/>
          <a:lstStyle/>
          <a:p>
            <a:r>
              <a:rPr lang="en-US" smtClean="0"/>
              <a:t>Security Challenges in Healthcare IoT</a:t>
            </a:r>
            <a:endParaRPr lang="en-US"/>
          </a:p>
        </p:txBody>
      </p:sp>
    </p:spTree>
    <p:extLst>
      <p:ext uri="{BB962C8B-B14F-4D97-AF65-F5344CB8AC3E}">
        <p14:creationId xmlns:p14="http://schemas.microsoft.com/office/powerpoint/2010/main" val="20497085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5715" indent="-185715" defTabSz="990478">
              <a:buFontTx/>
              <a:buChar char="-"/>
              <a:defRPr/>
            </a:pPr>
            <a:r>
              <a:rPr lang="en-GB" sz="1300" dirty="0"/>
              <a:t>Medical things borderline with consumer products - insulin pumps, defibrillators, blood pressure.  Devices can adjust and regulate each others’.  Fit bands.</a:t>
            </a:r>
            <a:endParaRPr lang="en-GB" noProof="0" dirty="0" smtClean="0"/>
          </a:p>
        </p:txBody>
      </p:sp>
      <p:sp>
        <p:nvSpPr>
          <p:cNvPr id="4" name="Slide Number Placeholder 3"/>
          <p:cNvSpPr>
            <a:spLocks noGrp="1"/>
          </p:cNvSpPr>
          <p:nvPr>
            <p:ph type="sldNum" sz="quarter" idx="10"/>
          </p:nvPr>
        </p:nvSpPr>
        <p:spPr/>
        <p:txBody>
          <a:bodyPr/>
          <a:lstStyle/>
          <a:p>
            <a:fld id="{7413A1E7-E195-2F43-B936-4F0148D28EAB}" type="slidenum">
              <a:rPr lang="en-US" smtClean="0"/>
              <a:t>10</a:t>
            </a:fld>
            <a:endParaRPr lang="en-US"/>
          </a:p>
        </p:txBody>
      </p:sp>
      <p:sp>
        <p:nvSpPr>
          <p:cNvPr id="5" name="Footer Placeholder 4"/>
          <p:cNvSpPr>
            <a:spLocks noGrp="1"/>
          </p:cNvSpPr>
          <p:nvPr>
            <p:ph type="ftr" sz="quarter" idx="11"/>
          </p:nvPr>
        </p:nvSpPr>
        <p:spPr/>
        <p:txBody>
          <a:bodyPr/>
          <a:lstStyle/>
          <a:p>
            <a:r>
              <a:rPr lang="en-US" smtClean="0"/>
              <a:t>ISACA EuroCACS - Marco Ermini</a:t>
            </a:r>
            <a:endParaRPr lang="en-US"/>
          </a:p>
        </p:txBody>
      </p:sp>
      <p:sp>
        <p:nvSpPr>
          <p:cNvPr id="6" name="Header Placeholder 5"/>
          <p:cNvSpPr>
            <a:spLocks noGrp="1"/>
          </p:cNvSpPr>
          <p:nvPr>
            <p:ph type="hdr" sz="quarter" idx="12"/>
          </p:nvPr>
        </p:nvSpPr>
        <p:spPr/>
        <p:txBody>
          <a:bodyPr/>
          <a:lstStyle/>
          <a:p>
            <a:r>
              <a:rPr lang="en-US" smtClean="0"/>
              <a:t>Security Challenges in Healthcare IoT</a:t>
            </a:r>
            <a:endParaRPr lang="en-US"/>
          </a:p>
        </p:txBody>
      </p:sp>
    </p:spTree>
    <p:extLst>
      <p:ext uri="{BB962C8B-B14F-4D97-AF65-F5344CB8AC3E}">
        <p14:creationId xmlns:p14="http://schemas.microsoft.com/office/powerpoint/2010/main" val="1603227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900" noProof="0" dirty="0" smtClean="0"/>
              <a:t>Attack Surface</a:t>
            </a:r>
          </a:p>
          <a:p>
            <a:endParaRPr lang="en-GB" sz="900" noProof="0" dirty="0" smtClean="0"/>
          </a:p>
          <a:p>
            <a:pPr marL="185715" indent="-185715" defTabSz="990478">
              <a:buFont typeface="Arial" charset="0"/>
              <a:buChar char="•"/>
              <a:defRPr/>
            </a:pPr>
            <a:r>
              <a:rPr lang="en-GB" sz="900" dirty="0"/>
              <a:t>IoT security is not (just) about device security.</a:t>
            </a:r>
            <a:br>
              <a:rPr lang="en-GB" sz="900" dirty="0"/>
            </a:br>
            <a:r>
              <a:rPr lang="en-GB" sz="900" dirty="0"/>
              <a:t>Mobile security is: mobile device, installed apps, 3rd party app backend, pre-installed apps back-end.</a:t>
            </a:r>
            <a:br>
              <a:rPr lang="en-GB" sz="900" dirty="0"/>
            </a:br>
            <a:r>
              <a:rPr lang="en-GB" sz="900" dirty="0"/>
              <a:t>Same thing with IoT.  Attack surface is not just the surface of the device.</a:t>
            </a:r>
            <a:br>
              <a:rPr lang="en-GB" sz="900" dirty="0"/>
            </a:br>
            <a:r>
              <a:rPr lang="en-GB" sz="900" dirty="0"/>
              <a:t>Threat modelling is necessary - who is going to do what? how many ingress and egress point are present?</a:t>
            </a:r>
            <a:br>
              <a:rPr lang="en-GB" sz="900" dirty="0"/>
            </a:br>
            <a:r>
              <a:rPr lang="en-GB" sz="900" dirty="0"/>
              <a:t>IoT is nothing new. OWASP top 10 for IoT - same ones of the web and mobile.</a:t>
            </a:r>
          </a:p>
          <a:p>
            <a:pPr marL="185715" indent="-185715">
              <a:buFont typeface="Arial" charset="0"/>
              <a:buChar char="•"/>
            </a:pPr>
            <a:endParaRPr lang="en-GB" sz="900" dirty="0"/>
          </a:p>
          <a:p>
            <a:pPr marL="185715" indent="-185715">
              <a:buFont typeface="Arial" charset="0"/>
              <a:buChar char="•"/>
            </a:pPr>
            <a:r>
              <a:rPr lang="en-GB" sz="900" dirty="0"/>
              <a:t>Some are specific, such as what is related to software/firmware and poor physical device.</a:t>
            </a:r>
          </a:p>
          <a:p>
            <a:pPr marL="185715" indent="-185715">
              <a:buFont typeface="Arial" charset="0"/>
              <a:buChar char="•"/>
            </a:pPr>
            <a:endParaRPr lang="en-GB" sz="900" dirty="0"/>
          </a:p>
          <a:p>
            <a:pPr marL="185715" indent="-185715">
              <a:buFont typeface="Arial" charset="0"/>
              <a:buChar char="•"/>
            </a:pPr>
            <a:r>
              <a:rPr lang="en-GB" sz="900" dirty="0"/>
              <a:t>Interaction: TV is talking to the kitchen to program media when the dinner is ready. Push towards IPv6</a:t>
            </a:r>
          </a:p>
          <a:p>
            <a:pPr marL="185715" indent="-185715">
              <a:buFont typeface="Arial" charset="0"/>
              <a:buChar char="•"/>
            </a:pPr>
            <a:endParaRPr lang="en-GB" sz="900" dirty="0"/>
          </a:p>
          <a:p>
            <a:pPr marL="185715" indent="-185715">
              <a:buFont typeface="Arial" charset="0"/>
              <a:buChar char="•"/>
            </a:pPr>
            <a:r>
              <a:rPr lang="en-GB" sz="900" dirty="0"/>
              <a:t>Difficult to patch.</a:t>
            </a:r>
            <a:br>
              <a:rPr lang="en-GB" sz="900" dirty="0"/>
            </a:br>
            <a:r>
              <a:rPr lang="en-GB" sz="900" dirty="0"/>
              <a:t>- Updating and patching web application - relatively easy.</a:t>
            </a:r>
            <a:br>
              <a:rPr lang="en-GB" sz="900" dirty="0"/>
            </a:br>
            <a:r>
              <a:rPr lang="en-GB" sz="900" dirty="0"/>
              <a:t>- Mobile phones = initially difficult, now easy.</a:t>
            </a:r>
            <a:br>
              <a:rPr lang="en-GB" sz="900" dirty="0"/>
            </a:br>
            <a:r>
              <a:rPr lang="en-GB" sz="900" dirty="0"/>
              <a:t>- Cars = very difficult, they can stay unpatched for 15 years.  They are going to be out there for a very long time and will not be patched.</a:t>
            </a:r>
            <a:br>
              <a:rPr lang="en-GB" sz="900" dirty="0"/>
            </a:br>
            <a:r>
              <a:rPr lang="en-GB" sz="900" dirty="0"/>
              <a:t>Devices need to be recalled to the vendor (e.g. all cars except for some vendors).  If there is an update capability, it is often unsecure.</a:t>
            </a:r>
            <a:br>
              <a:rPr lang="en-GB" sz="900" dirty="0"/>
            </a:br>
            <a:endParaRPr lang="en-GB" sz="900" dirty="0"/>
          </a:p>
          <a:p>
            <a:pPr marL="185715" indent="-185715">
              <a:buFont typeface="Arial" charset="0"/>
              <a:buChar char="•"/>
            </a:pPr>
            <a:r>
              <a:rPr lang="en-GB" sz="900" dirty="0"/>
              <a:t>Physical security: my car is parked far from me, in an airport.  My sensor (e.g. camera) when external, has poor physical security and it is potentially an ingress point to the internal network.</a:t>
            </a:r>
          </a:p>
          <a:p>
            <a:pPr marL="185715" indent="-185715">
              <a:buFont typeface="Arial" charset="0"/>
              <a:buChar char="•"/>
            </a:pPr>
            <a:endParaRPr lang="en-GB" sz="900" dirty="0"/>
          </a:p>
          <a:p>
            <a:pPr marL="185715" indent="-185715">
              <a:buFont typeface="Arial" charset="0"/>
              <a:buChar char="•"/>
            </a:pPr>
            <a:r>
              <a:rPr lang="en-GB" sz="900" dirty="0"/>
              <a:t>Number of devices – 6 billions in 2016, 20.8/26 billions by 2020 - maybe underestimate?</a:t>
            </a:r>
            <a:br>
              <a:rPr lang="en-GB" sz="900" dirty="0"/>
            </a:br>
            <a:r>
              <a:rPr lang="en-GB" sz="900" dirty="0"/>
              <a:t>Fragmentation and complexity - how do you recover old applications which are not patchable?</a:t>
            </a:r>
            <a:br>
              <a:rPr lang="en-GB" sz="900" dirty="0"/>
            </a:br>
            <a:r>
              <a:rPr lang="en-GB" sz="900" dirty="0"/>
              <a:t>No economic incentive to secure, only to implement as fast as possible.</a:t>
            </a:r>
          </a:p>
          <a:p>
            <a:pPr marL="185715" indent="-185715">
              <a:buFont typeface="Arial" charset="0"/>
              <a:buChar char="•"/>
            </a:pPr>
            <a:endParaRPr lang="en-GB" sz="900" dirty="0"/>
          </a:p>
          <a:p>
            <a:pPr marL="185715" indent="-185715">
              <a:buFont typeface="Arial" charset="0"/>
              <a:buChar char="•"/>
            </a:pPr>
            <a:r>
              <a:rPr lang="en-GB" sz="900" dirty="0"/>
              <a:t>No standard for IoT security – and hospital devices</a:t>
            </a:r>
          </a:p>
        </p:txBody>
      </p:sp>
      <p:sp>
        <p:nvSpPr>
          <p:cNvPr id="4" name="Slide Number Placeholder 3"/>
          <p:cNvSpPr>
            <a:spLocks noGrp="1"/>
          </p:cNvSpPr>
          <p:nvPr>
            <p:ph type="sldNum" sz="quarter" idx="10"/>
          </p:nvPr>
        </p:nvSpPr>
        <p:spPr/>
        <p:txBody>
          <a:bodyPr/>
          <a:lstStyle/>
          <a:p>
            <a:fld id="{7413A1E7-E195-2F43-B936-4F0148D28EAB}" type="slidenum">
              <a:rPr lang="en-US" smtClean="0"/>
              <a:t>11</a:t>
            </a:fld>
            <a:endParaRPr lang="en-US"/>
          </a:p>
        </p:txBody>
      </p:sp>
      <p:sp>
        <p:nvSpPr>
          <p:cNvPr id="5" name="Footer Placeholder 4"/>
          <p:cNvSpPr>
            <a:spLocks noGrp="1"/>
          </p:cNvSpPr>
          <p:nvPr>
            <p:ph type="ftr" sz="quarter" idx="11"/>
          </p:nvPr>
        </p:nvSpPr>
        <p:spPr/>
        <p:txBody>
          <a:bodyPr/>
          <a:lstStyle/>
          <a:p>
            <a:r>
              <a:rPr lang="en-US" smtClean="0"/>
              <a:t>ISACA EuroCACS - Marco Ermini</a:t>
            </a:r>
            <a:endParaRPr lang="en-US"/>
          </a:p>
        </p:txBody>
      </p:sp>
      <p:sp>
        <p:nvSpPr>
          <p:cNvPr id="6" name="Header Placeholder 5"/>
          <p:cNvSpPr>
            <a:spLocks noGrp="1"/>
          </p:cNvSpPr>
          <p:nvPr>
            <p:ph type="hdr" sz="quarter" idx="12"/>
          </p:nvPr>
        </p:nvSpPr>
        <p:spPr/>
        <p:txBody>
          <a:bodyPr/>
          <a:lstStyle/>
          <a:p>
            <a:r>
              <a:rPr lang="en-US" smtClean="0"/>
              <a:t>Security Challenges in Healthcare IoT</a:t>
            </a:r>
            <a:endParaRPr lang="en-US"/>
          </a:p>
        </p:txBody>
      </p:sp>
    </p:spTree>
    <p:extLst>
      <p:ext uri="{BB962C8B-B14F-4D97-AF65-F5344CB8AC3E}">
        <p14:creationId xmlns:p14="http://schemas.microsoft.com/office/powerpoint/2010/main" val="8635654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478">
              <a:defRPr/>
            </a:pPr>
            <a:r>
              <a:rPr lang="en-GB" sz="1300" dirty="0" err="1"/>
              <a:t>Shodan</a:t>
            </a:r>
            <a:r>
              <a:rPr lang="en-GB" sz="1300" dirty="0"/>
              <a:t> Webcam browser</a:t>
            </a:r>
          </a:p>
        </p:txBody>
      </p:sp>
      <p:sp>
        <p:nvSpPr>
          <p:cNvPr id="4" name="Slide Number Placeholder 3"/>
          <p:cNvSpPr>
            <a:spLocks noGrp="1"/>
          </p:cNvSpPr>
          <p:nvPr>
            <p:ph type="sldNum" sz="quarter" idx="10"/>
          </p:nvPr>
        </p:nvSpPr>
        <p:spPr/>
        <p:txBody>
          <a:bodyPr/>
          <a:lstStyle/>
          <a:p>
            <a:fld id="{7413A1E7-E195-2F43-B936-4F0148D28EAB}" type="slidenum">
              <a:rPr lang="en-US" smtClean="0"/>
              <a:t>12</a:t>
            </a:fld>
            <a:endParaRPr lang="en-US"/>
          </a:p>
        </p:txBody>
      </p:sp>
      <p:sp>
        <p:nvSpPr>
          <p:cNvPr id="5" name="Footer Placeholder 4"/>
          <p:cNvSpPr>
            <a:spLocks noGrp="1"/>
          </p:cNvSpPr>
          <p:nvPr>
            <p:ph type="ftr" sz="quarter" idx="11"/>
          </p:nvPr>
        </p:nvSpPr>
        <p:spPr/>
        <p:txBody>
          <a:bodyPr/>
          <a:lstStyle/>
          <a:p>
            <a:r>
              <a:rPr lang="en-US" smtClean="0"/>
              <a:t>ISACA EuroCACS - Marco Ermini</a:t>
            </a:r>
            <a:endParaRPr lang="en-US"/>
          </a:p>
        </p:txBody>
      </p:sp>
      <p:sp>
        <p:nvSpPr>
          <p:cNvPr id="6" name="Header Placeholder 5"/>
          <p:cNvSpPr>
            <a:spLocks noGrp="1"/>
          </p:cNvSpPr>
          <p:nvPr>
            <p:ph type="hdr" sz="quarter" idx="12"/>
          </p:nvPr>
        </p:nvSpPr>
        <p:spPr/>
        <p:txBody>
          <a:bodyPr/>
          <a:lstStyle/>
          <a:p>
            <a:r>
              <a:rPr lang="en-US" smtClean="0"/>
              <a:t>Security Challenges in Healthcare IoT</a:t>
            </a:r>
            <a:endParaRPr lang="en-US"/>
          </a:p>
        </p:txBody>
      </p:sp>
    </p:spTree>
    <p:extLst>
      <p:ext uri="{BB962C8B-B14F-4D97-AF65-F5344CB8AC3E}">
        <p14:creationId xmlns:p14="http://schemas.microsoft.com/office/powerpoint/2010/main" val="8635654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413A1E7-E195-2F43-B936-4F0148D28EAB}" type="slidenum">
              <a:rPr lang="en-US" smtClean="0"/>
              <a:t>13</a:t>
            </a:fld>
            <a:endParaRPr lang="en-US"/>
          </a:p>
        </p:txBody>
      </p:sp>
      <p:sp>
        <p:nvSpPr>
          <p:cNvPr id="5" name="Footer Placeholder 4"/>
          <p:cNvSpPr>
            <a:spLocks noGrp="1"/>
          </p:cNvSpPr>
          <p:nvPr>
            <p:ph type="ftr" sz="quarter" idx="11"/>
          </p:nvPr>
        </p:nvSpPr>
        <p:spPr/>
        <p:txBody>
          <a:bodyPr/>
          <a:lstStyle/>
          <a:p>
            <a:r>
              <a:rPr lang="en-US" smtClean="0"/>
              <a:t>ISACA EuroCACS - Marco Ermini</a:t>
            </a:r>
            <a:endParaRPr lang="en-US"/>
          </a:p>
        </p:txBody>
      </p:sp>
      <p:sp>
        <p:nvSpPr>
          <p:cNvPr id="6" name="Header Placeholder 5"/>
          <p:cNvSpPr>
            <a:spLocks noGrp="1"/>
          </p:cNvSpPr>
          <p:nvPr>
            <p:ph type="hdr" sz="quarter" idx="12"/>
          </p:nvPr>
        </p:nvSpPr>
        <p:spPr/>
        <p:txBody>
          <a:bodyPr/>
          <a:lstStyle/>
          <a:p>
            <a:r>
              <a:rPr lang="en-US" smtClean="0"/>
              <a:t>Security Challenges in Healthcare IoT</a:t>
            </a:r>
            <a:endParaRPr lang="en-US"/>
          </a:p>
        </p:txBody>
      </p:sp>
    </p:spTree>
    <p:extLst>
      <p:ext uri="{BB962C8B-B14F-4D97-AF65-F5344CB8AC3E}">
        <p14:creationId xmlns:p14="http://schemas.microsoft.com/office/powerpoint/2010/main" val="19846432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5715" indent="-185715" defTabSz="990478">
              <a:buFontTx/>
              <a:buChar char="-"/>
              <a:defRPr/>
            </a:pPr>
            <a:r>
              <a:rPr lang="en-GB" sz="1000" noProof="0" dirty="0" smtClean="0"/>
              <a:t>E2E: various data is generated from many things and is spontaneously shared with other things including cloud under public net- work. Therefore, it requires the data protection framework to control and manage privacy information and confidential data in full data life-cycle.</a:t>
            </a:r>
          </a:p>
          <a:p>
            <a:pPr marL="185715" indent="-185715" defTabSz="990478">
              <a:buFontTx/>
              <a:buChar char="-"/>
              <a:defRPr/>
            </a:pPr>
            <a:endParaRPr lang="en-GB" sz="1000" noProof="0" dirty="0" smtClean="0"/>
          </a:p>
          <a:p>
            <a:pPr marL="185715" indent="-185715" defTabSz="990478">
              <a:buFontTx/>
              <a:buChar char="-"/>
              <a:defRPr/>
            </a:pPr>
            <a:r>
              <a:rPr lang="en-GB" sz="1000" noProof="0" dirty="0" smtClean="0"/>
              <a:t>Orchestration/standardisation:</a:t>
            </a:r>
            <a:r>
              <a:rPr lang="en-GB" sz="1000" baseline="0" noProof="0" dirty="0" smtClean="0"/>
              <a:t> </a:t>
            </a:r>
            <a:r>
              <a:rPr lang="en-GB" sz="1000" noProof="0" dirty="0" smtClean="0"/>
              <a:t>U.S. Department of Health and Human Services (HHS) 10 years plan to standardisation</a:t>
            </a:r>
          </a:p>
          <a:p>
            <a:pPr marL="680954" lvl="1" indent="-185715" defTabSz="990478">
              <a:buFontTx/>
              <a:buChar char="-"/>
              <a:defRPr/>
            </a:pPr>
            <a:r>
              <a:rPr lang="en-GB" sz="1000" noProof="0" dirty="0" smtClean="0"/>
              <a:t>Use existing IT infrastructure</a:t>
            </a:r>
          </a:p>
          <a:p>
            <a:pPr marL="680954" lvl="1" indent="-185715" defTabSz="990478">
              <a:buFontTx/>
              <a:buChar char="-"/>
              <a:defRPr/>
            </a:pPr>
            <a:r>
              <a:rPr lang="en-GB" sz="1000" noProof="0" dirty="0" smtClean="0"/>
              <a:t>Adapt to the context “one size does</a:t>
            </a:r>
            <a:r>
              <a:rPr lang="en-GB" sz="1000" baseline="0" noProof="0" dirty="0" smtClean="0"/>
              <a:t> not fit all”</a:t>
            </a:r>
          </a:p>
          <a:p>
            <a:pPr marL="680954" lvl="1" indent="-185715" defTabSz="990478">
              <a:buFontTx/>
              <a:buChar char="-"/>
              <a:defRPr/>
            </a:pPr>
            <a:r>
              <a:rPr lang="en-GB" sz="1000" baseline="0" noProof="0" dirty="0" smtClean="0"/>
              <a:t>Usable from individuals</a:t>
            </a:r>
          </a:p>
          <a:p>
            <a:pPr marL="680954" lvl="1" indent="-185715" defTabSz="990478">
              <a:buFontTx/>
              <a:buChar char="-"/>
              <a:defRPr/>
            </a:pPr>
            <a:r>
              <a:rPr lang="en-GB" sz="1000" noProof="0" dirty="0" smtClean="0"/>
              <a:t>Leverage market</a:t>
            </a:r>
          </a:p>
          <a:p>
            <a:pPr marL="680954" lvl="1" indent="-185715" defTabSz="990478">
              <a:buFontTx/>
              <a:buChar char="-"/>
              <a:defRPr/>
            </a:pPr>
            <a:r>
              <a:rPr lang="en-GB" sz="1000" noProof="0" dirty="0" smtClean="0"/>
              <a:t>Simplify</a:t>
            </a:r>
          </a:p>
          <a:p>
            <a:pPr marL="680954" lvl="1" indent="-185715" defTabSz="990478">
              <a:buFontTx/>
              <a:buChar char="-"/>
              <a:defRPr/>
            </a:pPr>
            <a:r>
              <a:rPr lang="en-GB" sz="1000" noProof="0" dirty="0" smtClean="0"/>
              <a:t>Modularity</a:t>
            </a:r>
          </a:p>
          <a:p>
            <a:pPr marL="680954" lvl="1" indent="-185715" defTabSz="990478">
              <a:buFontTx/>
              <a:buChar char="-"/>
              <a:defRPr/>
            </a:pPr>
            <a:r>
              <a:rPr lang="en-GB" sz="1000" noProof="0" dirty="0" smtClean="0"/>
              <a:t>Focus on value</a:t>
            </a:r>
          </a:p>
          <a:p>
            <a:pPr marL="680954" lvl="1" indent="-185715" defTabSz="990478">
              <a:buFontTx/>
              <a:buChar char="-"/>
              <a:defRPr/>
            </a:pPr>
            <a:r>
              <a:rPr lang="en-GB" sz="1000" noProof="0" dirty="0" smtClean="0"/>
              <a:t>Protect</a:t>
            </a:r>
            <a:r>
              <a:rPr lang="en-GB" sz="1000" baseline="0" noProof="0" dirty="0" smtClean="0"/>
              <a:t> privacy and security – HIPAA rules</a:t>
            </a:r>
            <a:endParaRPr lang="en-GB" sz="1000" noProof="0" dirty="0" smtClean="0"/>
          </a:p>
          <a:p>
            <a:pPr marL="185715" indent="-185715" defTabSz="990478">
              <a:buFontTx/>
              <a:buChar char="-"/>
              <a:defRPr/>
            </a:pPr>
            <a:endParaRPr lang="en-GB" sz="1000" noProof="0" dirty="0" smtClean="0"/>
          </a:p>
          <a:p>
            <a:pPr marL="185715" indent="-185715" defTabSz="990478">
              <a:buFontTx/>
              <a:buChar char="-"/>
              <a:defRPr/>
            </a:pPr>
            <a:r>
              <a:rPr lang="en-GB" sz="1000" noProof="0" dirty="0" smtClean="0"/>
              <a:t>Cybersecurity</a:t>
            </a:r>
            <a:r>
              <a:rPr lang="en-GB" sz="1000" baseline="0" noProof="0" dirty="0" smtClean="0"/>
              <a:t> attacks – Denial: </a:t>
            </a:r>
            <a:r>
              <a:rPr lang="en-GB" sz="1000" dirty="0"/>
              <a:t>Kevin Fu presentation “USENIX Enigma 2016 - Medical Device Security”</a:t>
            </a:r>
          </a:p>
          <a:p>
            <a:pPr marL="680954" lvl="1" indent="-185715" defTabSz="990478">
              <a:buFontTx/>
              <a:buChar char="-"/>
              <a:defRPr/>
            </a:pPr>
            <a:r>
              <a:rPr lang="en-GB" sz="1000" noProof="0" dirty="0" smtClean="0"/>
              <a:t>Disruption: unavailability of patient care</a:t>
            </a:r>
          </a:p>
          <a:p>
            <a:pPr marL="680954" lvl="1" indent="-185715" defTabSz="990478">
              <a:buFontTx/>
              <a:buChar char="-"/>
              <a:defRPr/>
            </a:pPr>
            <a:r>
              <a:rPr lang="en-GB" sz="1000" noProof="0" dirty="0" smtClean="0"/>
              <a:t>Integrity</a:t>
            </a:r>
            <a:r>
              <a:rPr lang="en-GB" sz="1000" baseline="0" noProof="0" dirty="0" smtClean="0"/>
              <a:t> of sensors</a:t>
            </a:r>
          </a:p>
          <a:p>
            <a:pPr marL="680954" lvl="1" indent="-185715" defTabSz="990478">
              <a:buFontTx/>
              <a:buChar char="-"/>
              <a:defRPr/>
            </a:pPr>
            <a:r>
              <a:rPr lang="en-GB" sz="1000" baseline="0" noProof="0" dirty="0" smtClean="0"/>
              <a:t>Not really intruders</a:t>
            </a:r>
            <a:endParaRPr lang="en-GB" sz="1000" noProof="0" dirty="0" smtClean="0"/>
          </a:p>
          <a:p>
            <a:pPr marL="185715" indent="-185715" defTabSz="990478">
              <a:buFontTx/>
              <a:buChar char="-"/>
              <a:defRPr/>
            </a:pPr>
            <a:endParaRPr lang="en-GB" sz="1000" noProof="0" dirty="0" smtClean="0"/>
          </a:p>
          <a:p>
            <a:pPr marL="185715" indent="-185715" defTabSz="990478">
              <a:buFontTx/>
              <a:buChar char="-"/>
              <a:defRPr/>
            </a:pPr>
            <a:r>
              <a:rPr lang="en-GB" sz="1000" noProof="0" dirty="0" smtClean="0"/>
              <a:t>Confidentiality is roughly equivalent to privacy, as it is a device’s ability to safeguard its data from unapproved access. An example of confidentiality would be only allowing the access of patient data to an approved user, such as the patient’s doctor.</a:t>
            </a:r>
          </a:p>
        </p:txBody>
      </p:sp>
      <p:sp>
        <p:nvSpPr>
          <p:cNvPr id="4" name="Slide Number Placeholder 3"/>
          <p:cNvSpPr>
            <a:spLocks noGrp="1"/>
          </p:cNvSpPr>
          <p:nvPr>
            <p:ph type="sldNum" sz="quarter" idx="10"/>
          </p:nvPr>
        </p:nvSpPr>
        <p:spPr/>
        <p:txBody>
          <a:bodyPr/>
          <a:lstStyle/>
          <a:p>
            <a:fld id="{7413A1E7-E195-2F43-B936-4F0148D28EAB}" type="slidenum">
              <a:rPr lang="en-US" smtClean="0"/>
              <a:t>14</a:t>
            </a:fld>
            <a:endParaRPr lang="en-US"/>
          </a:p>
        </p:txBody>
      </p:sp>
      <p:sp>
        <p:nvSpPr>
          <p:cNvPr id="5" name="Footer Placeholder 4"/>
          <p:cNvSpPr>
            <a:spLocks noGrp="1"/>
          </p:cNvSpPr>
          <p:nvPr>
            <p:ph type="ftr" sz="quarter" idx="11"/>
          </p:nvPr>
        </p:nvSpPr>
        <p:spPr/>
        <p:txBody>
          <a:bodyPr/>
          <a:lstStyle/>
          <a:p>
            <a:r>
              <a:rPr lang="en-US" smtClean="0"/>
              <a:t>ISACA EuroCACS - Marco Ermini</a:t>
            </a:r>
            <a:endParaRPr lang="en-US"/>
          </a:p>
        </p:txBody>
      </p:sp>
      <p:sp>
        <p:nvSpPr>
          <p:cNvPr id="6" name="Header Placeholder 5"/>
          <p:cNvSpPr>
            <a:spLocks noGrp="1"/>
          </p:cNvSpPr>
          <p:nvPr>
            <p:ph type="hdr" sz="quarter" idx="12"/>
          </p:nvPr>
        </p:nvSpPr>
        <p:spPr/>
        <p:txBody>
          <a:bodyPr/>
          <a:lstStyle/>
          <a:p>
            <a:r>
              <a:rPr lang="en-US" smtClean="0"/>
              <a:t>Security Challenges in Healthcare IoT</a:t>
            </a:r>
            <a:endParaRPr lang="en-US"/>
          </a:p>
        </p:txBody>
      </p:sp>
    </p:spTree>
    <p:extLst>
      <p:ext uri="{BB962C8B-B14F-4D97-AF65-F5344CB8AC3E}">
        <p14:creationId xmlns:p14="http://schemas.microsoft.com/office/powerpoint/2010/main" val="8278125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5715" indent="-185715" defTabSz="990478">
              <a:buFontTx/>
              <a:buChar char="-"/>
              <a:defRPr/>
            </a:pPr>
            <a:r>
              <a:rPr lang="en-US" dirty="0" smtClean="0"/>
              <a:t>PCB = Printed Circuit Board</a:t>
            </a:r>
          </a:p>
          <a:p>
            <a:pPr marL="185715" indent="-185715" defTabSz="990478">
              <a:buFontTx/>
              <a:buChar char="-"/>
              <a:defRPr/>
            </a:pPr>
            <a:endParaRPr lang="en-US" dirty="0" smtClean="0"/>
          </a:p>
          <a:p>
            <a:pPr marL="185715" indent="-185715" defTabSz="990478">
              <a:buFontTx/>
              <a:buChar char="-"/>
              <a:defRPr/>
            </a:pPr>
            <a:r>
              <a:rPr lang="en-US" dirty="0" smtClean="0"/>
              <a:t>Applications/Backend = E2E data lifecycle protection missing</a:t>
            </a:r>
          </a:p>
          <a:p>
            <a:endParaRPr lang="en-GB" dirty="0"/>
          </a:p>
        </p:txBody>
      </p:sp>
      <p:sp>
        <p:nvSpPr>
          <p:cNvPr id="4" name="Slide Number Placeholder 3"/>
          <p:cNvSpPr>
            <a:spLocks noGrp="1"/>
          </p:cNvSpPr>
          <p:nvPr>
            <p:ph type="sldNum" sz="quarter" idx="10"/>
          </p:nvPr>
        </p:nvSpPr>
        <p:spPr/>
        <p:txBody>
          <a:bodyPr/>
          <a:lstStyle/>
          <a:p>
            <a:fld id="{7413A1E7-E195-2F43-B936-4F0148D28EAB}" type="slidenum">
              <a:rPr lang="en-US" smtClean="0"/>
              <a:t>15</a:t>
            </a:fld>
            <a:endParaRPr lang="en-US"/>
          </a:p>
        </p:txBody>
      </p:sp>
      <p:sp>
        <p:nvSpPr>
          <p:cNvPr id="5" name="Footer Placeholder 4"/>
          <p:cNvSpPr>
            <a:spLocks noGrp="1"/>
          </p:cNvSpPr>
          <p:nvPr>
            <p:ph type="ftr" sz="quarter" idx="11"/>
          </p:nvPr>
        </p:nvSpPr>
        <p:spPr/>
        <p:txBody>
          <a:bodyPr/>
          <a:lstStyle/>
          <a:p>
            <a:r>
              <a:rPr lang="en-US" smtClean="0"/>
              <a:t>ISACA EuroCACS - Marco Ermini</a:t>
            </a:r>
            <a:endParaRPr lang="en-US"/>
          </a:p>
        </p:txBody>
      </p:sp>
      <p:sp>
        <p:nvSpPr>
          <p:cNvPr id="6" name="Header Placeholder 5"/>
          <p:cNvSpPr>
            <a:spLocks noGrp="1"/>
          </p:cNvSpPr>
          <p:nvPr>
            <p:ph type="hdr" sz="quarter" idx="12"/>
          </p:nvPr>
        </p:nvSpPr>
        <p:spPr/>
        <p:txBody>
          <a:bodyPr/>
          <a:lstStyle/>
          <a:p>
            <a:r>
              <a:rPr lang="en-US" smtClean="0"/>
              <a:t>Security Challenges in Healthcare IoT</a:t>
            </a:r>
            <a:endParaRPr lang="en-US"/>
          </a:p>
        </p:txBody>
      </p:sp>
    </p:spTree>
    <p:extLst>
      <p:ext uri="{BB962C8B-B14F-4D97-AF65-F5344CB8AC3E}">
        <p14:creationId xmlns:p14="http://schemas.microsoft.com/office/powerpoint/2010/main" val="15197020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000" noProof="0" dirty="0" smtClean="0"/>
              <a:t>Low Power: Tele2 in Nordics with </a:t>
            </a:r>
            <a:r>
              <a:rPr lang="en-GB" sz="1000" noProof="0" dirty="0" err="1" smtClean="0"/>
              <a:t>LoRa</a:t>
            </a:r>
            <a:r>
              <a:rPr lang="en-GB" sz="1000" noProof="0" dirty="0" smtClean="0"/>
              <a:t>, Vodafone/Huawei with LTE-M/4.5G “Cellular IoT”, </a:t>
            </a:r>
            <a:r>
              <a:rPr lang="en-GB" sz="1000" noProof="0" dirty="0" err="1" smtClean="0"/>
              <a:t>Sigfox</a:t>
            </a:r>
            <a:r>
              <a:rPr lang="en-GB" sz="1000" baseline="0" noProof="0" dirty="0" smtClean="0"/>
              <a:t> France/Spain/USA, </a:t>
            </a:r>
            <a:r>
              <a:rPr lang="en-GB" sz="1000" baseline="0" noProof="0" dirty="0" err="1" smtClean="0"/>
              <a:t>NarrowBand</a:t>
            </a:r>
            <a:r>
              <a:rPr lang="en-GB" sz="1000" baseline="0" noProof="0" dirty="0" smtClean="0"/>
              <a:t> IoT (Nokia/Intel/Ericsson/3GPP), etc.</a:t>
            </a:r>
            <a:endParaRPr lang="en-GB" sz="1000" noProof="0" dirty="0" smtClean="0"/>
          </a:p>
          <a:p>
            <a:endParaRPr lang="en-GB" sz="1000" noProof="0" dirty="0" smtClean="0"/>
          </a:p>
          <a:p>
            <a:pPr defTabSz="990478">
              <a:defRPr/>
            </a:pPr>
            <a:r>
              <a:rPr lang="en-GB" sz="1000" dirty="0" smtClean="0"/>
              <a:t>Serial over Ethernet</a:t>
            </a:r>
            <a:r>
              <a:rPr lang="en-GB" sz="1000" baseline="0" dirty="0" smtClean="0"/>
              <a:t> = code alarm of medical devices sent via serial ports; now RS232, RS422 or RS485 over IP – </a:t>
            </a:r>
            <a:r>
              <a:rPr lang="en-GB" sz="1000" baseline="0" dirty="0" err="1" smtClean="0"/>
              <a:t>FlexiBus</a:t>
            </a:r>
            <a:r>
              <a:rPr lang="en-GB" sz="1000" baseline="0" dirty="0" smtClean="0"/>
              <a:t> software, console servers, StarTech.</a:t>
            </a:r>
            <a:endParaRPr lang="en-GB" sz="1000" noProof="0" dirty="0" smtClean="0"/>
          </a:p>
          <a:p>
            <a:endParaRPr lang="en-GB" sz="1000" noProof="0" dirty="0" smtClean="0"/>
          </a:p>
          <a:p>
            <a:r>
              <a:rPr lang="en-GB" sz="1000" noProof="0" dirty="0" smtClean="0"/>
              <a:t>ControlNet: Built on its own physical and data link layer, ControlNet uses a single media link with (inexpensive) RG-6 coaxial cables and bus. It features a 5­Mbits/s speed, upload/download of data, P2P communication, and up to 99 nodes.</a:t>
            </a:r>
          </a:p>
          <a:p>
            <a:endParaRPr lang="en-GB" sz="1000" noProof="0" dirty="0" smtClean="0"/>
          </a:p>
          <a:p>
            <a:r>
              <a:rPr lang="en-GB" sz="1000" noProof="0" dirty="0" err="1" smtClean="0"/>
              <a:t>DeviceNet</a:t>
            </a:r>
            <a:r>
              <a:rPr lang="en-GB" sz="1000" noProof="0" dirty="0" smtClean="0"/>
              <a:t>: Uses Controller Area Network (CAN-bus) as a backbone for physical and data link layer. CAN-bus consists of a host processor, a controller, and a transceiver linked by 2 twisted pair cables. Bit rates go from 1 Mbit/s at 40 m to 20 Kbit/s at 1200 m. </a:t>
            </a:r>
            <a:r>
              <a:rPr lang="en-GB" sz="1000" noProof="0" dirty="0" err="1" smtClean="0"/>
              <a:t>DeviceNet</a:t>
            </a:r>
            <a:r>
              <a:rPr lang="en-GB" sz="1000" noProof="0" dirty="0" smtClean="0"/>
              <a:t> uses the master/slave mode; it can have up to 64 nodes and the physical network can provide power to the devices (with limited consumption).</a:t>
            </a:r>
          </a:p>
          <a:p>
            <a:endParaRPr lang="en-GB" sz="1000" noProof="0" dirty="0" smtClean="0"/>
          </a:p>
          <a:p>
            <a:pPr defTabSz="990478">
              <a:defRPr/>
            </a:pPr>
            <a:r>
              <a:rPr lang="en-GB" sz="1000" noProof="0" dirty="0" smtClean="0"/>
              <a:t>Modbus: Based on the master/slave mode and having up to 247 nodes, Modbus has many protocol versions depending on the physical layer being used. Every version uses the same base communication going from start, address, function, date, error check, and end.</a:t>
            </a:r>
          </a:p>
          <a:p>
            <a:pPr defTabSz="990478">
              <a:defRPr/>
            </a:pPr>
            <a:endParaRPr lang="en-GB" sz="1000" noProof="0" dirty="0" smtClean="0"/>
          </a:p>
          <a:p>
            <a:pPr defTabSz="990478">
              <a:defRPr/>
            </a:pPr>
            <a:r>
              <a:rPr lang="en-GB" sz="1000" noProof="0" dirty="0" err="1" smtClean="0"/>
              <a:t>Profibus</a:t>
            </a:r>
            <a:r>
              <a:rPr lang="en-GB" sz="1000" noProof="0" dirty="0" smtClean="0"/>
              <a:t>: Using master-slave, slave-slave, and master-master communication on a bit serial field. The physical layer can be a twisted pair cable delivering power to the device and providing 9.6 </a:t>
            </a:r>
            <a:r>
              <a:rPr lang="en-GB" sz="1000" noProof="0" dirty="0" err="1" smtClean="0"/>
              <a:t>kbit</a:t>
            </a:r>
            <a:r>
              <a:rPr lang="en-GB" sz="1000" noProof="0" dirty="0" smtClean="0"/>
              <a:t>/s to 12 Mbit/s (maximum 1200 m) or an optical </a:t>
            </a:r>
            <a:r>
              <a:rPr lang="en-GB" sz="1000" noProof="0" dirty="0" err="1" smtClean="0"/>
              <a:t>fiber</a:t>
            </a:r>
            <a:r>
              <a:rPr lang="en-GB" sz="1000" noProof="0" dirty="0" smtClean="0"/>
              <a:t> cable.</a:t>
            </a:r>
          </a:p>
        </p:txBody>
      </p:sp>
      <p:sp>
        <p:nvSpPr>
          <p:cNvPr id="4" name="Slide Number Placeholder 3"/>
          <p:cNvSpPr>
            <a:spLocks noGrp="1"/>
          </p:cNvSpPr>
          <p:nvPr>
            <p:ph type="sldNum" sz="quarter" idx="10"/>
          </p:nvPr>
        </p:nvSpPr>
        <p:spPr/>
        <p:txBody>
          <a:bodyPr/>
          <a:lstStyle/>
          <a:p>
            <a:fld id="{7413A1E7-E195-2F43-B936-4F0148D28EAB}" type="slidenum">
              <a:rPr lang="en-US" smtClean="0"/>
              <a:t>16</a:t>
            </a:fld>
            <a:endParaRPr lang="en-US"/>
          </a:p>
        </p:txBody>
      </p:sp>
      <p:sp>
        <p:nvSpPr>
          <p:cNvPr id="5" name="Footer Placeholder 4"/>
          <p:cNvSpPr>
            <a:spLocks noGrp="1"/>
          </p:cNvSpPr>
          <p:nvPr>
            <p:ph type="ftr" sz="quarter" idx="11"/>
          </p:nvPr>
        </p:nvSpPr>
        <p:spPr/>
        <p:txBody>
          <a:bodyPr/>
          <a:lstStyle/>
          <a:p>
            <a:r>
              <a:rPr lang="en-US" smtClean="0"/>
              <a:t>ISACA EuroCACS - Marco Ermini</a:t>
            </a:r>
            <a:endParaRPr lang="en-US"/>
          </a:p>
        </p:txBody>
      </p:sp>
      <p:sp>
        <p:nvSpPr>
          <p:cNvPr id="6" name="Header Placeholder 5"/>
          <p:cNvSpPr>
            <a:spLocks noGrp="1"/>
          </p:cNvSpPr>
          <p:nvPr>
            <p:ph type="hdr" sz="quarter" idx="12"/>
          </p:nvPr>
        </p:nvSpPr>
        <p:spPr/>
        <p:txBody>
          <a:bodyPr/>
          <a:lstStyle/>
          <a:p>
            <a:r>
              <a:rPr lang="en-US" smtClean="0"/>
              <a:t>Security Challenges in Healthcare IoT</a:t>
            </a:r>
            <a:endParaRPr lang="en-US"/>
          </a:p>
        </p:txBody>
      </p:sp>
    </p:spTree>
    <p:extLst>
      <p:ext uri="{BB962C8B-B14F-4D97-AF65-F5344CB8AC3E}">
        <p14:creationId xmlns:p14="http://schemas.microsoft.com/office/powerpoint/2010/main" val="13827635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smtClean="0"/>
              <a:t>Passive</a:t>
            </a:r>
            <a:r>
              <a:rPr lang="en-GB" baseline="0" noProof="0" dirty="0" smtClean="0"/>
              <a:t> Interception</a:t>
            </a:r>
          </a:p>
          <a:p>
            <a:r>
              <a:rPr lang="en-GB" baseline="0" noProof="0" dirty="0" smtClean="0"/>
              <a:t>Active Interception</a:t>
            </a:r>
          </a:p>
          <a:p>
            <a:r>
              <a:rPr lang="en-GB" baseline="0" noProof="0" dirty="0" smtClean="0"/>
              <a:t>Impersonation</a:t>
            </a:r>
          </a:p>
          <a:p>
            <a:r>
              <a:rPr lang="en-GB" baseline="0" noProof="0" dirty="0" smtClean="0"/>
              <a:t>User tracking</a:t>
            </a:r>
          </a:p>
          <a:p>
            <a:r>
              <a:rPr lang="en-GB" baseline="0" noProof="0" dirty="0" smtClean="0"/>
              <a:t>Denial of Service</a:t>
            </a:r>
          </a:p>
          <a:p>
            <a:endParaRPr lang="en-GB" baseline="0" noProof="0" dirty="0" smtClean="0"/>
          </a:p>
          <a:p>
            <a:r>
              <a:rPr lang="en-GB" baseline="0" noProof="0" dirty="0" err="1" smtClean="0"/>
              <a:t>Insuline</a:t>
            </a:r>
            <a:r>
              <a:rPr lang="en-GB" baseline="0" noProof="0" dirty="0" smtClean="0"/>
              <a:t> Pump with Telnet on port 23 giving root access</a:t>
            </a:r>
          </a:p>
          <a:p>
            <a:endParaRPr lang="en-GB" baseline="0" noProof="0" dirty="0" smtClean="0"/>
          </a:p>
          <a:p>
            <a:r>
              <a:rPr lang="en-GB" baseline="0" noProof="0" dirty="0" smtClean="0"/>
              <a:t>X10 has interception, interference issues and lacks encryption, and can only connect 256 devices</a:t>
            </a:r>
          </a:p>
          <a:p>
            <a:endParaRPr lang="en-GB" baseline="0" noProof="0" dirty="0" smtClean="0"/>
          </a:p>
          <a:p>
            <a:r>
              <a:rPr lang="en-GB" baseline="0" noProof="0" dirty="0" err="1" smtClean="0"/>
              <a:t>Shodan</a:t>
            </a:r>
            <a:r>
              <a:rPr lang="en-GB" baseline="0" noProof="0" dirty="0" smtClean="0"/>
              <a:t> for Internet of Junk</a:t>
            </a:r>
          </a:p>
          <a:p>
            <a:endParaRPr lang="en-GB" baseline="0" noProof="0" dirty="0" smtClean="0"/>
          </a:p>
          <a:p>
            <a:r>
              <a:rPr lang="en-GB" noProof="0" dirty="0" smtClean="0"/>
              <a:t>https://</a:t>
            </a:r>
            <a:r>
              <a:rPr lang="en-GB" noProof="0" dirty="0" err="1" smtClean="0"/>
              <a:t>www.youtube.com</a:t>
            </a:r>
            <a:r>
              <a:rPr lang="en-GB" noProof="0" dirty="0" smtClean="0"/>
              <a:t>/</a:t>
            </a:r>
            <a:r>
              <a:rPr lang="en-GB" noProof="0" dirty="0" err="1" smtClean="0"/>
              <a:t>watch?v</a:t>
            </a:r>
            <a:r>
              <a:rPr lang="en-GB" noProof="0" dirty="0" smtClean="0"/>
              <a:t>=FmFLAlZO6ig</a:t>
            </a:r>
          </a:p>
          <a:p>
            <a:endParaRPr lang="en-GB" noProof="0" dirty="0"/>
          </a:p>
        </p:txBody>
      </p:sp>
      <p:sp>
        <p:nvSpPr>
          <p:cNvPr id="4" name="Slide Number Placeholder 3"/>
          <p:cNvSpPr>
            <a:spLocks noGrp="1"/>
          </p:cNvSpPr>
          <p:nvPr>
            <p:ph type="sldNum" sz="quarter" idx="10"/>
          </p:nvPr>
        </p:nvSpPr>
        <p:spPr/>
        <p:txBody>
          <a:bodyPr/>
          <a:lstStyle/>
          <a:p>
            <a:fld id="{7413A1E7-E195-2F43-B936-4F0148D28EAB}" type="slidenum">
              <a:rPr lang="en-US" smtClean="0"/>
              <a:t>17</a:t>
            </a:fld>
            <a:endParaRPr lang="en-US"/>
          </a:p>
        </p:txBody>
      </p:sp>
      <p:sp>
        <p:nvSpPr>
          <p:cNvPr id="5" name="Footer Placeholder 4"/>
          <p:cNvSpPr>
            <a:spLocks noGrp="1"/>
          </p:cNvSpPr>
          <p:nvPr>
            <p:ph type="ftr" sz="quarter" idx="11"/>
          </p:nvPr>
        </p:nvSpPr>
        <p:spPr/>
        <p:txBody>
          <a:bodyPr/>
          <a:lstStyle/>
          <a:p>
            <a:r>
              <a:rPr lang="en-US" smtClean="0"/>
              <a:t>ISACA EuroCACS - Marco Ermini</a:t>
            </a:r>
            <a:endParaRPr lang="en-US"/>
          </a:p>
        </p:txBody>
      </p:sp>
      <p:sp>
        <p:nvSpPr>
          <p:cNvPr id="6" name="Header Placeholder 5"/>
          <p:cNvSpPr>
            <a:spLocks noGrp="1"/>
          </p:cNvSpPr>
          <p:nvPr>
            <p:ph type="hdr" sz="quarter" idx="12"/>
          </p:nvPr>
        </p:nvSpPr>
        <p:spPr/>
        <p:txBody>
          <a:bodyPr/>
          <a:lstStyle/>
          <a:p>
            <a:r>
              <a:rPr lang="en-US" smtClean="0"/>
              <a:t>Security Challenges in Healthcare IoT</a:t>
            </a:r>
            <a:endParaRPr lang="en-US"/>
          </a:p>
        </p:txBody>
      </p:sp>
    </p:spTree>
    <p:extLst>
      <p:ext uri="{BB962C8B-B14F-4D97-AF65-F5344CB8AC3E}">
        <p14:creationId xmlns:p14="http://schemas.microsoft.com/office/powerpoint/2010/main" val="10267504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noProof="0" dirty="0" smtClean="0"/>
              <a:t>(Funny digression in the Internet of Junk…)</a:t>
            </a:r>
            <a:endParaRPr lang="en-GB" noProof="0" dirty="0"/>
          </a:p>
        </p:txBody>
      </p:sp>
      <p:sp>
        <p:nvSpPr>
          <p:cNvPr id="4" name="Slide Number Placeholder 3"/>
          <p:cNvSpPr>
            <a:spLocks noGrp="1"/>
          </p:cNvSpPr>
          <p:nvPr>
            <p:ph type="sldNum" sz="quarter" idx="10"/>
          </p:nvPr>
        </p:nvSpPr>
        <p:spPr/>
        <p:txBody>
          <a:bodyPr/>
          <a:lstStyle/>
          <a:p>
            <a:fld id="{7413A1E7-E195-2F43-B936-4F0148D28EAB}" type="slidenum">
              <a:rPr lang="en-US" smtClean="0"/>
              <a:t>18</a:t>
            </a:fld>
            <a:endParaRPr lang="en-US"/>
          </a:p>
        </p:txBody>
      </p:sp>
      <p:sp>
        <p:nvSpPr>
          <p:cNvPr id="5" name="Footer Placeholder 4"/>
          <p:cNvSpPr>
            <a:spLocks noGrp="1"/>
          </p:cNvSpPr>
          <p:nvPr>
            <p:ph type="ftr" sz="quarter" idx="11"/>
          </p:nvPr>
        </p:nvSpPr>
        <p:spPr/>
        <p:txBody>
          <a:bodyPr/>
          <a:lstStyle/>
          <a:p>
            <a:r>
              <a:rPr lang="en-US" smtClean="0"/>
              <a:t>ISACA EuroCACS - Marco Ermini</a:t>
            </a:r>
            <a:endParaRPr lang="en-US"/>
          </a:p>
        </p:txBody>
      </p:sp>
      <p:sp>
        <p:nvSpPr>
          <p:cNvPr id="6" name="Header Placeholder 5"/>
          <p:cNvSpPr>
            <a:spLocks noGrp="1"/>
          </p:cNvSpPr>
          <p:nvPr>
            <p:ph type="hdr" sz="quarter" idx="12"/>
          </p:nvPr>
        </p:nvSpPr>
        <p:spPr/>
        <p:txBody>
          <a:bodyPr/>
          <a:lstStyle/>
          <a:p>
            <a:r>
              <a:rPr lang="en-US" smtClean="0"/>
              <a:t>Security Challenges in Healthcare IoT</a:t>
            </a:r>
            <a:endParaRPr lang="en-US"/>
          </a:p>
        </p:txBody>
      </p:sp>
    </p:spTree>
    <p:extLst>
      <p:ext uri="{BB962C8B-B14F-4D97-AF65-F5344CB8AC3E}">
        <p14:creationId xmlns:p14="http://schemas.microsoft.com/office/powerpoint/2010/main" val="6683138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478">
              <a:defRPr/>
            </a:pPr>
            <a:r>
              <a:rPr lang="en-US" sz="1300" dirty="0"/>
              <a:t>Even if the data is encrypted, a certificate must be stored somewhere.  Example of </a:t>
            </a:r>
            <a:r>
              <a:rPr lang="en-US" noProof="0" dirty="0" smtClean="0"/>
              <a:t>„Hello Barbie“/</a:t>
            </a:r>
            <a:r>
              <a:rPr lang="en-US" noProof="0" dirty="0" err="1" smtClean="0"/>
              <a:t>ToyTalk</a:t>
            </a:r>
            <a:r>
              <a:rPr lang="en-US" baseline="0" noProof="0" dirty="0" smtClean="0"/>
              <a:t> platform,</a:t>
            </a:r>
            <a:r>
              <a:rPr lang="en-US" noProof="0" dirty="0" smtClean="0"/>
              <a:t> hacked from JTAG port.</a:t>
            </a:r>
            <a:endParaRPr lang="en-US" sz="1300" dirty="0"/>
          </a:p>
          <a:p>
            <a:pPr marL="185715" indent="-185715">
              <a:buFontTx/>
              <a:buChar char="-"/>
            </a:pPr>
            <a:r>
              <a:rPr lang="en-US" noProof="0" dirty="0" smtClean="0"/>
              <a:t>JTAG port</a:t>
            </a:r>
            <a:r>
              <a:rPr lang="en-US" baseline="0" noProof="0" dirty="0" smtClean="0"/>
              <a:t> + d</a:t>
            </a:r>
            <a:r>
              <a:rPr lang="en-US" noProof="0" dirty="0" smtClean="0"/>
              <a:t>ebugging</a:t>
            </a:r>
            <a:r>
              <a:rPr lang="en-US" baseline="0" noProof="0" dirty="0" smtClean="0"/>
              <a:t> headers on the PCB</a:t>
            </a:r>
          </a:p>
          <a:p>
            <a:pPr marL="185715" indent="-185715">
              <a:buFontTx/>
              <a:buChar char="-"/>
            </a:pPr>
            <a:r>
              <a:rPr lang="en-US" baseline="0" noProof="0" dirty="0" smtClean="0"/>
              <a:t>Memory dump of the 16 Mbit FLASH memory – extract certificates</a:t>
            </a:r>
          </a:p>
          <a:p>
            <a:pPr marL="185715" indent="-185715" defTabSz="990478">
              <a:buFontTx/>
              <a:buChar char="-"/>
              <a:defRPr/>
            </a:pPr>
            <a:r>
              <a:rPr lang="en-US" noProof="0" dirty="0" smtClean="0"/>
              <a:t>Discover insecure web services</a:t>
            </a:r>
          </a:p>
          <a:p>
            <a:pPr marL="185715" indent="-185715" defTabSz="990478">
              <a:buFontTx/>
              <a:buChar char="-"/>
              <a:defRPr/>
            </a:pPr>
            <a:r>
              <a:rPr lang="en-US" noProof="0" dirty="0" smtClean="0"/>
              <a:t>Hack </a:t>
            </a:r>
            <a:r>
              <a:rPr lang="en-US" noProof="0" dirty="0" err="1" smtClean="0"/>
              <a:t>ToyTalk</a:t>
            </a:r>
            <a:r>
              <a:rPr lang="en-US" baseline="0" noProof="0" dirty="0" smtClean="0"/>
              <a:t> </a:t>
            </a:r>
            <a:r>
              <a:rPr lang="en-US" noProof="0" dirty="0" smtClean="0"/>
              <a:t>profit!</a:t>
            </a:r>
          </a:p>
          <a:p>
            <a:pPr marL="185715" indent="-185715" defTabSz="990478">
              <a:buFontTx/>
              <a:buChar char="-"/>
              <a:defRPr/>
            </a:pPr>
            <a:endParaRPr lang="en-US" sz="1300" dirty="0"/>
          </a:p>
          <a:p>
            <a:pPr defTabSz="990478">
              <a:defRPr/>
            </a:pPr>
            <a:r>
              <a:rPr lang="en-US" sz="1300" dirty="0" err="1"/>
              <a:t>Smartwatches</a:t>
            </a:r>
            <a:r>
              <a:rPr lang="en-US" sz="1300" dirty="0"/>
              <a:t> assume they are staying with us, but this is not agreed by pick-</a:t>
            </a:r>
            <a:r>
              <a:rPr lang="en-US" sz="1300" dirty="0" err="1"/>
              <a:t>pickpocketers</a:t>
            </a:r>
            <a:r>
              <a:rPr lang="en-US" sz="1300" dirty="0"/>
              <a:t>.</a:t>
            </a:r>
          </a:p>
          <a:p>
            <a:pPr defTabSz="990478">
              <a:defRPr/>
            </a:pPr>
            <a:endParaRPr lang="en-US" sz="1300" dirty="0"/>
          </a:p>
          <a:p>
            <a:pPr defTabSz="990478">
              <a:defRPr/>
            </a:pPr>
            <a:r>
              <a:rPr lang="en-US" baseline="0" noProof="0" dirty="0" smtClean="0"/>
              <a:t>Internal communication modules</a:t>
            </a:r>
          </a:p>
          <a:p>
            <a:pPr marL="185715" indent="-185715" defTabSz="990478">
              <a:buFontTx/>
              <a:buChar char="-"/>
              <a:defRPr/>
            </a:pPr>
            <a:r>
              <a:rPr lang="en-US" baseline="0" noProof="0" dirty="0" smtClean="0"/>
              <a:t>Dell/Huawei LTE/3G modem built-in into business class devices and medical devices</a:t>
            </a:r>
          </a:p>
          <a:p>
            <a:pPr marL="185715" indent="-185715" defTabSz="990478">
              <a:buFontTx/>
              <a:buChar char="-"/>
              <a:defRPr/>
            </a:pPr>
            <a:r>
              <a:rPr lang="en-US" baseline="0" noProof="0" dirty="0" smtClean="0"/>
              <a:t>Presents itself to the </a:t>
            </a:r>
            <a:r>
              <a:rPr lang="en-US" baseline="0" noProof="0" dirty="0" err="1" smtClean="0"/>
              <a:t>MoBo</a:t>
            </a:r>
            <a:r>
              <a:rPr lang="en-US" baseline="0" noProof="0" dirty="0" smtClean="0"/>
              <a:t> as a USB interface</a:t>
            </a:r>
          </a:p>
          <a:p>
            <a:pPr marL="185715" indent="-185715" defTabSz="990478">
              <a:buFontTx/>
              <a:buChar char="-"/>
              <a:defRPr/>
            </a:pPr>
            <a:r>
              <a:rPr lang="en-US" baseline="0" noProof="0" dirty="0" smtClean="0"/>
              <a:t>Plugged internally in the laptop or device</a:t>
            </a:r>
          </a:p>
          <a:p>
            <a:pPr marL="185715" indent="-185715" defTabSz="990478">
              <a:buFontTx/>
              <a:buChar char="-"/>
              <a:defRPr/>
            </a:pPr>
            <a:r>
              <a:rPr lang="en-US" baseline="0" noProof="0" dirty="0" smtClean="0"/>
              <a:t>DEF CON 23 presentation on how it has been hacked</a:t>
            </a:r>
          </a:p>
          <a:p>
            <a:pPr marL="185715" indent="-185715" defTabSz="990478">
              <a:buFontTx/>
              <a:buChar char="-"/>
              <a:defRPr/>
            </a:pPr>
            <a:r>
              <a:rPr lang="en-US" baseline="0" noProof="0" dirty="0" smtClean="0"/>
              <a:t>It is a self-contained Linux device – got root shell</a:t>
            </a:r>
          </a:p>
          <a:p>
            <a:pPr marL="185715" indent="-185715" defTabSz="990478">
              <a:buFontTx/>
              <a:buChar char="-"/>
              <a:defRPr/>
            </a:pPr>
            <a:r>
              <a:rPr lang="en-US" baseline="0" noProof="0" dirty="0" smtClean="0"/>
              <a:t>Bad firmware update mechanism, was hacked, and researchers installed their own software that can act on the device/laptop, below the OS level</a:t>
            </a:r>
          </a:p>
        </p:txBody>
      </p:sp>
      <p:sp>
        <p:nvSpPr>
          <p:cNvPr id="4" name="Slide Number Placeholder 3"/>
          <p:cNvSpPr>
            <a:spLocks noGrp="1"/>
          </p:cNvSpPr>
          <p:nvPr>
            <p:ph type="sldNum" sz="quarter" idx="10"/>
          </p:nvPr>
        </p:nvSpPr>
        <p:spPr/>
        <p:txBody>
          <a:bodyPr/>
          <a:lstStyle/>
          <a:p>
            <a:fld id="{7413A1E7-E195-2F43-B936-4F0148D28EAB}" type="slidenum">
              <a:rPr lang="en-US" smtClean="0"/>
              <a:t>19</a:t>
            </a:fld>
            <a:endParaRPr lang="en-US"/>
          </a:p>
        </p:txBody>
      </p:sp>
      <p:sp>
        <p:nvSpPr>
          <p:cNvPr id="5" name="Footer Placeholder 4"/>
          <p:cNvSpPr>
            <a:spLocks noGrp="1"/>
          </p:cNvSpPr>
          <p:nvPr>
            <p:ph type="ftr" sz="quarter" idx="11"/>
          </p:nvPr>
        </p:nvSpPr>
        <p:spPr/>
        <p:txBody>
          <a:bodyPr/>
          <a:lstStyle/>
          <a:p>
            <a:r>
              <a:rPr lang="en-US" smtClean="0"/>
              <a:t>ISACA EuroCACS - Marco Ermini</a:t>
            </a:r>
            <a:endParaRPr lang="en-US"/>
          </a:p>
        </p:txBody>
      </p:sp>
      <p:sp>
        <p:nvSpPr>
          <p:cNvPr id="6" name="Header Placeholder 5"/>
          <p:cNvSpPr>
            <a:spLocks noGrp="1"/>
          </p:cNvSpPr>
          <p:nvPr>
            <p:ph type="hdr" sz="quarter" idx="12"/>
          </p:nvPr>
        </p:nvSpPr>
        <p:spPr/>
        <p:txBody>
          <a:bodyPr/>
          <a:lstStyle/>
          <a:p>
            <a:r>
              <a:rPr lang="en-US" smtClean="0"/>
              <a:t>Security Challenges in Healthcare IoT</a:t>
            </a:r>
            <a:endParaRPr lang="en-US"/>
          </a:p>
        </p:txBody>
      </p:sp>
    </p:spTree>
    <p:extLst>
      <p:ext uri="{BB962C8B-B14F-4D97-AF65-F5344CB8AC3E}">
        <p14:creationId xmlns:p14="http://schemas.microsoft.com/office/powerpoint/2010/main" val="9387146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413A1E7-E195-2F43-B936-4F0148D28EAB}" type="slidenum">
              <a:rPr lang="en-US" smtClean="0"/>
              <a:t>2</a:t>
            </a:fld>
            <a:endParaRPr lang="en-US"/>
          </a:p>
        </p:txBody>
      </p:sp>
      <p:sp>
        <p:nvSpPr>
          <p:cNvPr id="5" name="Footer Placeholder 4"/>
          <p:cNvSpPr>
            <a:spLocks noGrp="1"/>
          </p:cNvSpPr>
          <p:nvPr>
            <p:ph type="ftr" sz="quarter" idx="11"/>
          </p:nvPr>
        </p:nvSpPr>
        <p:spPr/>
        <p:txBody>
          <a:bodyPr/>
          <a:lstStyle/>
          <a:p>
            <a:r>
              <a:rPr lang="en-US" smtClean="0"/>
              <a:t>ISACA EuroCACS - Marco Ermini</a:t>
            </a:r>
            <a:endParaRPr lang="en-US"/>
          </a:p>
        </p:txBody>
      </p:sp>
      <p:sp>
        <p:nvSpPr>
          <p:cNvPr id="6" name="Header Placeholder 5"/>
          <p:cNvSpPr>
            <a:spLocks noGrp="1"/>
          </p:cNvSpPr>
          <p:nvPr>
            <p:ph type="hdr" sz="quarter" idx="12"/>
          </p:nvPr>
        </p:nvSpPr>
        <p:spPr/>
        <p:txBody>
          <a:bodyPr/>
          <a:lstStyle/>
          <a:p>
            <a:r>
              <a:rPr lang="en-US" smtClean="0"/>
              <a:t>Security Challenges in Healthcare IoT</a:t>
            </a:r>
            <a:endParaRPr lang="en-US"/>
          </a:p>
        </p:txBody>
      </p:sp>
    </p:spTree>
    <p:extLst>
      <p:ext uri="{BB962C8B-B14F-4D97-AF65-F5344CB8AC3E}">
        <p14:creationId xmlns:p14="http://schemas.microsoft.com/office/powerpoint/2010/main" val="6434635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smtClean="0"/>
              <a:t>The data analysed was alarming. It not only confirmed how vulnerable the industry had become, it also revealed how far behind industry-related cybersecurity strategies and controls have fallen.</a:t>
            </a:r>
          </a:p>
          <a:p>
            <a:r>
              <a:rPr lang="en-GB" noProof="0" dirty="0" smtClean="0"/>
              <a:t>During the sample period [09/2012 to 10/2013], the Norse threat intelligence infrastructure – a global network of sensors and honeypots that process and analyse over 100 terabytes of data daily – gathered data.  The intelligence data collected for this sample included:</a:t>
            </a:r>
          </a:p>
          <a:p>
            <a:endParaRPr lang="en-GB" noProof="0" dirty="0" smtClean="0"/>
          </a:p>
          <a:p>
            <a:r>
              <a:rPr lang="en-GB" noProof="0" dirty="0" smtClean="0"/>
              <a:t>49,917 Unique Malicious Events</a:t>
            </a:r>
          </a:p>
          <a:p>
            <a:r>
              <a:rPr lang="en-GB" noProof="0" dirty="0" smtClean="0"/>
              <a:t>723 Unique Malicious Source IP addresses</a:t>
            </a:r>
          </a:p>
          <a:p>
            <a:r>
              <a:rPr lang="en-GB" noProof="0" dirty="0" smtClean="0"/>
              <a:t>375 U.S.-based health-care related organizations were compromised</a:t>
            </a:r>
          </a:p>
          <a:p>
            <a:endParaRPr lang="en-GB" noProof="0" dirty="0" smtClean="0"/>
          </a:p>
          <a:p>
            <a:r>
              <a:rPr lang="en-GB" noProof="0" dirty="0" smtClean="0"/>
              <a:t>A SANS examination of </a:t>
            </a:r>
            <a:r>
              <a:rPr lang="en-GB" noProof="0" dirty="0" err="1" smtClean="0"/>
              <a:t>cyberthreat</a:t>
            </a:r>
            <a:r>
              <a:rPr lang="en-GB" noProof="0" dirty="0" smtClean="0"/>
              <a:t> intelligence provided by Norse supports these statistics and conclusions, revealing exploited medical devices, conferencing systems, web servers, printers and edge security technologies all sending out malicious traffic from medical organizations. Some of these devices and applications were openly exploitable (such as default admin passwords) for many months before the breached organization recognized or repaired the breach. Barbara </a:t>
            </a:r>
            <a:r>
              <a:rPr lang="en-GB" noProof="0" dirty="0" err="1" smtClean="0"/>
              <a:t>Filkins</a:t>
            </a:r>
            <a:r>
              <a:rPr lang="en-GB" noProof="0" dirty="0" smtClean="0"/>
              <a:t> – SANS Analyst and Healthcare Specialist</a:t>
            </a:r>
          </a:p>
          <a:p>
            <a:endParaRPr lang="en-GB" noProof="0" dirty="0" smtClean="0"/>
          </a:p>
          <a:p>
            <a:r>
              <a:rPr lang="en-GB" noProof="0" dirty="0" smtClean="0"/>
              <a:t>81%</a:t>
            </a:r>
            <a:r>
              <a:rPr lang="en-GB" baseline="0" noProof="0" dirty="0" smtClean="0"/>
              <a:t> healthcare security incident – KPMG</a:t>
            </a:r>
            <a:endParaRPr lang="en-GB" noProof="0" dirty="0" smtClean="0"/>
          </a:p>
        </p:txBody>
      </p:sp>
      <p:sp>
        <p:nvSpPr>
          <p:cNvPr id="4" name="Slide Number Placeholder 3"/>
          <p:cNvSpPr>
            <a:spLocks noGrp="1"/>
          </p:cNvSpPr>
          <p:nvPr>
            <p:ph type="sldNum" sz="quarter" idx="10"/>
          </p:nvPr>
        </p:nvSpPr>
        <p:spPr/>
        <p:txBody>
          <a:bodyPr/>
          <a:lstStyle/>
          <a:p>
            <a:fld id="{7413A1E7-E195-2F43-B936-4F0148D28EAB}" type="slidenum">
              <a:rPr lang="en-US" smtClean="0"/>
              <a:t>20</a:t>
            </a:fld>
            <a:endParaRPr lang="en-US"/>
          </a:p>
        </p:txBody>
      </p:sp>
      <p:sp>
        <p:nvSpPr>
          <p:cNvPr id="5" name="Footer Placeholder 4"/>
          <p:cNvSpPr>
            <a:spLocks noGrp="1"/>
          </p:cNvSpPr>
          <p:nvPr>
            <p:ph type="ftr" sz="quarter" idx="11"/>
          </p:nvPr>
        </p:nvSpPr>
        <p:spPr/>
        <p:txBody>
          <a:bodyPr/>
          <a:lstStyle/>
          <a:p>
            <a:r>
              <a:rPr lang="en-US" smtClean="0"/>
              <a:t>ISACA EuroCACS - Marco Ermini</a:t>
            </a:r>
            <a:endParaRPr lang="en-US"/>
          </a:p>
        </p:txBody>
      </p:sp>
      <p:sp>
        <p:nvSpPr>
          <p:cNvPr id="6" name="Header Placeholder 5"/>
          <p:cNvSpPr>
            <a:spLocks noGrp="1"/>
          </p:cNvSpPr>
          <p:nvPr>
            <p:ph type="hdr" sz="quarter" idx="12"/>
          </p:nvPr>
        </p:nvSpPr>
        <p:spPr/>
        <p:txBody>
          <a:bodyPr/>
          <a:lstStyle/>
          <a:p>
            <a:r>
              <a:rPr lang="en-US" smtClean="0"/>
              <a:t>Security Challenges in Healthcare IoT</a:t>
            </a:r>
            <a:endParaRPr lang="en-US"/>
          </a:p>
        </p:txBody>
      </p:sp>
    </p:spTree>
    <p:extLst>
      <p:ext uri="{BB962C8B-B14F-4D97-AF65-F5344CB8AC3E}">
        <p14:creationId xmlns:p14="http://schemas.microsoft.com/office/powerpoint/2010/main" val="7263540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478">
              <a:defRPr/>
            </a:pPr>
            <a:r>
              <a:rPr lang="en-GB" noProof="0" dirty="0" smtClean="0"/>
              <a:t>“5th Annual State of Application Security Report Perception vs. Reality” – </a:t>
            </a:r>
            <a:r>
              <a:rPr lang="en-GB" noProof="0" dirty="0" err="1" smtClean="0"/>
              <a:t>Arxan</a:t>
            </a:r>
            <a:endParaRPr lang="en-GB" noProof="0" dirty="0" smtClean="0"/>
          </a:p>
          <a:p>
            <a:pPr defTabSz="990478">
              <a:defRPr/>
            </a:pPr>
            <a:endParaRPr lang="en-GB" noProof="0" dirty="0" smtClean="0"/>
          </a:p>
          <a:p>
            <a:pPr defTabSz="990478">
              <a:defRPr/>
            </a:pPr>
            <a:r>
              <a:rPr lang="en-GB" noProof="0" dirty="0" smtClean="0"/>
              <a:t>Malware running on medical devices – eats up CPU</a:t>
            </a:r>
            <a:r>
              <a:rPr lang="en-GB" baseline="0" noProof="0" dirty="0" smtClean="0"/>
              <a:t> cycles, making diagnostic unreliable (Kevin Fu)</a:t>
            </a:r>
            <a:endParaRPr lang="en-GB" noProof="0" dirty="0" smtClean="0"/>
          </a:p>
        </p:txBody>
      </p:sp>
      <p:sp>
        <p:nvSpPr>
          <p:cNvPr id="4" name="Slide Number Placeholder 3"/>
          <p:cNvSpPr>
            <a:spLocks noGrp="1"/>
          </p:cNvSpPr>
          <p:nvPr>
            <p:ph type="sldNum" sz="quarter" idx="10"/>
          </p:nvPr>
        </p:nvSpPr>
        <p:spPr/>
        <p:txBody>
          <a:bodyPr/>
          <a:lstStyle/>
          <a:p>
            <a:fld id="{7413A1E7-E195-2F43-B936-4F0148D28EAB}" type="slidenum">
              <a:rPr lang="en-US" smtClean="0"/>
              <a:t>21</a:t>
            </a:fld>
            <a:endParaRPr lang="en-US"/>
          </a:p>
        </p:txBody>
      </p:sp>
      <p:sp>
        <p:nvSpPr>
          <p:cNvPr id="5" name="Footer Placeholder 4"/>
          <p:cNvSpPr>
            <a:spLocks noGrp="1"/>
          </p:cNvSpPr>
          <p:nvPr>
            <p:ph type="ftr" sz="quarter" idx="11"/>
          </p:nvPr>
        </p:nvSpPr>
        <p:spPr/>
        <p:txBody>
          <a:bodyPr/>
          <a:lstStyle/>
          <a:p>
            <a:r>
              <a:rPr lang="en-US" smtClean="0"/>
              <a:t>ISACA EuroCACS - Marco Ermini</a:t>
            </a:r>
            <a:endParaRPr lang="en-US"/>
          </a:p>
        </p:txBody>
      </p:sp>
      <p:sp>
        <p:nvSpPr>
          <p:cNvPr id="6" name="Header Placeholder 5"/>
          <p:cNvSpPr>
            <a:spLocks noGrp="1"/>
          </p:cNvSpPr>
          <p:nvPr>
            <p:ph type="hdr" sz="quarter" idx="12"/>
          </p:nvPr>
        </p:nvSpPr>
        <p:spPr/>
        <p:txBody>
          <a:bodyPr/>
          <a:lstStyle/>
          <a:p>
            <a:r>
              <a:rPr lang="en-US" smtClean="0"/>
              <a:t>Security Challenges in Healthcare IoT</a:t>
            </a:r>
            <a:endParaRPr lang="en-US"/>
          </a:p>
        </p:txBody>
      </p:sp>
    </p:spTree>
    <p:extLst>
      <p:ext uri="{BB962C8B-B14F-4D97-AF65-F5344CB8AC3E}">
        <p14:creationId xmlns:p14="http://schemas.microsoft.com/office/powerpoint/2010/main" val="4292619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smtClean="0"/>
              <a:t>HIPAA fines for data breach reached 2M</a:t>
            </a:r>
            <a:r>
              <a:rPr lang="en-GB" baseline="0" noProof="0" dirty="0" smtClean="0"/>
              <a:t> USD for hundreds of </a:t>
            </a:r>
            <a:r>
              <a:rPr lang="en-GB" baseline="0" noProof="0" dirty="0" err="1" smtClean="0"/>
              <a:t>ePHI</a:t>
            </a:r>
            <a:r>
              <a:rPr lang="en-GB" baseline="0" noProof="0" dirty="0" smtClean="0"/>
              <a:t> loss</a:t>
            </a:r>
          </a:p>
          <a:p>
            <a:r>
              <a:rPr lang="en-GB" baseline="0" noProof="0" dirty="0" smtClean="0"/>
              <a:t>Cross-walk with NIST Cybersecurity Framework</a:t>
            </a:r>
          </a:p>
          <a:p>
            <a:endParaRPr lang="en-GB" noProof="0" dirty="0" smtClean="0"/>
          </a:p>
          <a:p>
            <a:r>
              <a:rPr lang="en-GB" noProof="0" dirty="0" smtClean="0"/>
              <a:t>European NIS for public sector</a:t>
            </a:r>
          </a:p>
          <a:p>
            <a:endParaRPr lang="en-GB" noProof="0" dirty="0" smtClean="0"/>
          </a:p>
          <a:p>
            <a:r>
              <a:rPr lang="en-GB" noProof="0" dirty="0" smtClean="0"/>
              <a:t>IBM/</a:t>
            </a:r>
            <a:r>
              <a:rPr lang="en-GB" noProof="0" dirty="0" err="1" smtClean="0"/>
              <a:t>Ponemon</a:t>
            </a:r>
            <a:r>
              <a:rPr lang="en-GB" noProof="0" dirty="0" smtClean="0"/>
              <a:t> study</a:t>
            </a:r>
            <a:r>
              <a:rPr lang="en-GB" baseline="0" noProof="0" dirty="0" smtClean="0"/>
              <a:t> 2015</a:t>
            </a:r>
            <a:endParaRPr lang="en-GB" noProof="0" dirty="0"/>
          </a:p>
        </p:txBody>
      </p:sp>
      <p:sp>
        <p:nvSpPr>
          <p:cNvPr id="4" name="Slide Number Placeholder 3"/>
          <p:cNvSpPr>
            <a:spLocks noGrp="1"/>
          </p:cNvSpPr>
          <p:nvPr>
            <p:ph type="sldNum" sz="quarter" idx="10"/>
          </p:nvPr>
        </p:nvSpPr>
        <p:spPr/>
        <p:txBody>
          <a:bodyPr/>
          <a:lstStyle/>
          <a:p>
            <a:fld id="{7413A1E7-E195-2F43-B936-4F0148D28EAB}" type="slidenum">
              <a:rPr lang="en-US" smtClean="0"/>
              <a:t>22</a:t>
            </a:fld>
            <a:endParaRPr lang="en-US"/>
          </a:p>
        </p:txBody>
      </p:sp>
      <p:sp>
        <p:nvSpPr>
          <p:cNvPr id="5" name="Footer Placeholder 4"/>
          <p:cNvSpPr>
            <a:spLocks noGrp="1"/>
          </p:cNvSpPr>
          <p:nvPr>
            <p:ph type="ftr" sz="quarter" idx="11"/>
          </p:nvPr>
        </p:nvSpPr>
        <p:spPr/>
        <p:txBody>
          <a:bodyPr/>
          <a:lstStyle/>
          <a:p>
            <a:r>
              <a:rPr lang="en-US" smtClean="0"/>
              <a:t>ISACA EuroCACS - Marco Ermini</a:t>
            </a:r>
            <a:endParaRPr lang="en-US"/>
          </a:p>
        </p:txBody>
      </p:sp>
      <p:sp>
        <p:nvSpPr>
          <p:cNvPr id="6" name="Header Placeholder 5"/>
          <p:cNvSpPr>
            <a:spLocks noGrp="1"/>
          </p:cNvSpPr>
          <p:nvPr>
            <p:ph type="hdr" sz="quarter" idx="12"/>
          </p:nvPr>
        </p:nvSpPr>
        <p:spPr/>
        <p:txBody>
          <a:bodyPr/>
          <a:lstStyle/>
          <a:p>
            <a:r>
              <a:rPr lang="en-US" smtClean="0"/>
              <a:t>Security Challenges in Healthcare IoT</a:t>
            </a:r>
            <a:endParaRPr lang="en-US"/>
          </a:p>
        </p:txBody>
      </p:sp>
    </p:spTree>
    <p:extLst>
      <p:ext uri="{BB962C8B-B14F-4D97-AF65-F5344CB8AC3E}">
        <p14:creationId xmlns:p14="http://schemas.microsoft.com/office/powerpoint/2010/main" val="14588224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smtClean="0"/>
              <a:t>IBM/</a:t>
            </a:r>
            <a:r>
              <a:rPr lang="en-GB" noProof="0" dirty="0" err="1" smtClean="0"/>
              <a:t>Ponemon</a:t>
            </a:r>
            <a:r>
              <a:rPr lang="en-GB" noProof="0" dirty="0" smtClean="0"/>
              <a:t> study</a:t>
            </a:r>
            <a:r>
              <a:rPr lang="en-GB" baseline="0" noProof="0" dirty="0" smtClean="0"/>
              <a:t> 2015</a:t>
            </a:r>
            <a:endParaRPr lang="en-GB" noProof="0" dirty="0"/>
          </a:p>
        </p:txBody>
      </p:sp>
      <p:sp>
        <p:nvSpPr>
          <p:cNvPr id="4" name="Slide Number Placeholder 3"/>
          <p:cNvSpPr>
            <a:spLocks noGrp="1"/>
          </p:cNvSpPr>
          <p:nvPr>
            <p:ph type="sldNum" sz="quarter" idx="10"/>
          </p:nvPr>
        </p:nvSpPr>
        <p:spPr/>
        <p:txBody>
          <a:bodyPr/>
          <a:lstStyle/>
          <a:p>
            <a:fld id="{7413A1E7-E195-2F43-B936-4F0148D28EAB}" type="slidenum">
              <a:rPr lang="en-US" smtClean="0"/>
              <a:t>23</a:t>
            </a:fld>
            <a:endParaRPr lang="en-US"/>
          </a:p>
        </p:txBody>
      </p:sp>
      <p:sp>
        <p:nvSpPr>
          <p:cNvPr id="5" name="Footer Placeholder 4"/>
          <p:cNvSpPr>
            <a:spLocks noGrp="1"/>
          </p:cNvSpPr>
          <p:nvPr>
            <p:ph type="ftr" sz="quarter" idx="11"/>
          </p:nvPr>
        </p:nvSpPr>
        <p:spPr/>
        <p:txBody>
          <a:bodyPr/>
          <a:lstStyle/>
          <a:p>
            <a:r>
              <a:rPr lang="en-US" smtClean="0"/>
              <a:t>ISACA EuroCACS - Marco Ermini</a:t>
            </a:r>
            <a:endParaRPr lang="en-US"/>
          </a:p>
        </p:txBody>
      </p:sp>
      <p:sp>
        <p:nvSpPr>
          <p:cNvPr id="6" name="Header Placeholder 5"/>
          <p:cNvSpPr>
            <a:spLocks noGrp="1"/>
          </p:cNvSpPr>
          <p:nvPr>
            <p:ph type="hdr" sz="quarter" idx="12"/>
          </p:nvPr>
        </p:nvSpPr>
        <p:spPr/>
        <p:txBody>
          <a:bodyPr/>
          <a:lstStyle/>
          <a:p>
            <a:r>
              <a:rPr lang="en-US" smtClean="0"/>
              <a:t>Security Challenges in Healthcare IoT</a:t>
            </a:r>
            <a:endParaRPr lang="en-US"/>
          </a:p>
        </p:txBody>
      </p:sp>
    </p:spTree>
    <p:extLst>
      <p:ext uri="{BB962C8B-B14F-4D97-AF65-F5344CB8AC3E}">
        <p14:creationId xmlns:p14="http://schemas.microsoft.com/office/powerpoint/2010/main" val="1974655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smtClean="0"/>
              <a:t>IBM/</a:t>
            </a:r>
            <a:r>
              <a:rPr lang="en-GB" noProof="0" dirty="0" err="1" smtClean="0"/>
              <a:t>Ponemon</a:t>
            </a:r>
            <a:r>
              <a:rPr lang="en-GB" noProof="0" dirty="0" smtClean="0"/>
              <a:t> study</a:t>
            </a:r>
            <a:r>
              <a:rPr lang="en-GB" baseline="0" noProof="0" dirty="0" smtClean="0"/>
              <a:t> 2015</a:t>
            </a:r>
          </a:p>
          <a:p>
            <a:endParaRPr lang="de-DE" baseline="0" noProof="0" dirty="0" smtClean="0"/>
          </a:p>
          <a:p>
            <a:r>
              <a:rPr lang="de-DE" baseline="0" noProof="0" dirty="0" smtClean="0"/>
              <a:t>HIPAA </a:t>
            </a:r>
            <a:r>
              <a:rPr lang="de-DE" baseline="0" noProof="0" dirty="0" err="1" smtClean="0"/>
              <a:t>costs</a:t>
            </a:r>
            <a:endParaRPr lang="en-GB" noProof="0" dirty="0"/>
          </a:p>
        </p:txBody>
      </p:sp>
      <p:sp>
        <p:nvSpPr>
          <p:cNvPr id="4" name="Slide Number Placeholder 3"/>
          <p:cNvSpPr>
            <a:spLocks noGrp="1"/>
          </p:cNvSpPr>
          <p:nvPr>
            <p:ph type="sldNum" sz="quarter" idx="10"/>
          </p:nvPr>
        </p:nvSpPr>
        <p:spPr/>
        <p:txBody>
          <a:bodyPr/>
          <a:lstStyle/>
          <a:p>
            <a:fld id="{7413A1E7-E195-2F43-B936-4F0148D28EAB}" type="slidenum">
              <a:rPr lang="en-US" smtClean="0"/>
              <a:t>24</a:t>
            </a:fld>
            <a:endParaRPr lang="en-US"/>
          </a:p>
        </p:txBody>
      </p:sp>
      <p:sp>
        <p:nvSpPr>
          <p:cNvPr id="5" name="Footer Placeholder 4"/>
          <p:cNvSpPr>
            <a:spLocks noGrp="1"/>
          </p:cNvSpPr>
          <p:nvPr>
            <p:ph type="ftr" sz="quarter" idx="11"/>
          </p:nvPr>
        </p:nvSpPr>
        <p:spPr/>
        <p:txBody>
          <a:bodyPr/>
          <a:lstStyle/>
          <a:p>
            <a:r>
              <a:rPr lang="en-US" smtClean="0"/>
              <a:t>ISACA EuroCACS - Marco Ermini</a:t>
            </a:r>
            <a:endParaRPr lang="en-US"/>
          </a:p>
        </p:txBody>
      </p:sp>
      <p:sp>
        <p:nvSpPr>
          <p:cNvPr id="6" name="Header Placeholder 5"/>
          <p:cNvSpPr>
            <a:spLocks noGrp="1"/>
          </p:cNvSpPr>
          <p:nvPr>
            <p:ph type="hdr" sz="quarter" idx="12"/>
          </p:nvPr>
        </p:nvSpPr>
        <p:spPr/>
        <p:txBody>
          <a:bodyPr/>
          <a:lstStyle/>
          <a:p>
            <a:r>
              <a:rPr lang="en-US" smtClean="0"/>
              <a:t>Security Challenges in Healthcare IoT</a:t>
            </a:r>
            <a:endParaRPr lang="en-US"/>
          </a:p>
        </p:txBody>
      </p:sp>
    </p:spTree>
    <p:extLst>
      <p:ext uri="{BB962C8B-B14F-4D97-AF65-F5344CB8AC3E}">
        <p14:creationId xmlns:p14="http://schemas.microsoft.com/office/powerpoint/2010/main" val="21261188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noProof="0" dirty="0" smtClean="0"/>
              <a:t>OWASP top 10 </a:t>
            </a:r>
            <a:r>
              <a:rPr lang="de-DE" noProof="0" dirty="0" err="1" smtClean="0"/>
              <a:t>for</a:t>
            </a:r>
            <a:r>
              <a:rPr lang="de-DE" noProof="0" dirty="0" smtClean="0"/>
              <a:t> IoT – </a:t>
            </a:r>
            <a:r>
              <a:rPr lang="de-DE" noProof="0" dirty="0" err="1" smtClean="0"/>
              <a:t>very</a:t>
            </a:r>
            <a:r>
              <a:rPr lang="de-DE" noProof="0" dirty="0" smtClean="0"/>
              <a:t> </a:t>
            </a:r>
            <a:r>
              <a:rPr lang="de-DE" noProof="0" dirty="0" err="1" smtClean="0"/>
              <a:t>similar</a:t>
            </a:r>
            <a:r>
              <a:rPr lang="de-DE" noProof="0" dirty="0" smtClean="0"/>
              <a:t> </a:t>
            </a:r>
            <a:r>
              <a:rPr lang="de-DE" noProof="0" dirty="0" err="1" smtClean="0"/>
              <a:t>to</a:t>
            </a:r>
            <a:r>
              <a:rPr lang="de-DE" noProof="0" dirty="0" smtClean="0"/>
              <a:t> web </a:t>
            </a:r>
            <a:r>
              <a:rPr lang="de-DE" noProof="0" dirty="0" err="1" smtClean="0"/>
              <a:t>and</a:t>
            </a:r>
            <a:r>
              <a:rPr lang="de-DE" noProof="0" dirty="0" smtClean="0"/>
              <a:t> mobile, </a:t>
            </a:r>
            <a:r>
              <a:rPr lang="de-DE" noProof="0" dirty="0" err="1" smtClean="0"/>
              <a:t>biggest</a:t>
            </a:r>
            <a:r>
              <a:rPr lang="de-DE" noProof="0" dirty="0" smtClean="0"/>
              <a:t> </a:t>
            </a:r>
            <a:r>
              <a:rPr lang="de-DE" noProof="0" dirty="0" err="1" smtClean="0"/>
              <a:t>difference</a:t>
            </a:r>
            <a:r>
              <a:rPr lang="de-DE" baseline="0" noProof="0" dirty="0" smtClean="0"/>
              <a:t> </a:t>
            </a:r>
            <a:r>
              <a:rPr lang="de-DE" baseline="0" noProof="0" dirty="0" err="1" smtClean="0"/>
              <a:t>is</a:t>
            </a:r>
            <a:r>
              <a:rPr lang="de-DE" baseline="0" noProof="0" dirty="0" smtClean="0"/>
              <a:t> </a:t>
            </a:r>
            <a:r>
              <a:rPr lang="de-DE" baseline="0" noProof="0" dirty="0" err="1" smtClean="0"/>
              <a:t>about</a:t>
            </a:r>
            <a:r>
              <a:rPr lang="de-DE" baseline="0" noProof="0" dirty="0" smtClean="0"/>
              <a:t> </a:t>
            </a:r>
            <a:r>
              <a:rPr lang="de-DE" baseline="0" noProof="0" dirty="0" err="1" smtClean="0"/>
              <a:t>software</a:t>
            </a:r>
            <a:r>
              <a:rPr lang="de-DE" baseline="0" noProof="0" dirty="0" smtClean="0"/>
              <a:t> </a:t>
            </a:r>
            <a:r>
              <a:rPr lang="de-DE" baseline="0" noProof="0" dirty="0" err="1" smtClean="0"/>
              <a:t>updates</a:t>
            </a:r>
            <a:r>
              <a:rPr lang="de-DE" baseline="0" noProof="0" dirty="0" smtClean="0"/>
              <a:t>.</a:t>
            </a:r>
          </a:p>
          <a:p>
            <a:endParaRPr lang="de-DE" baseline="0" noProof="0" dirty="0" smtClean="0"/>
          </a:p>
          <a:p>
            <a:r>
              <a:rPr lang="en-US" sz="1300" dirty="0"/>
              <a:t>Difficult to patch.  Cars need to be recalled to the vendor, except for some vendors.  If there is an update capability, it is often insecure.</a:t>
            </a:r>
            <a:endParaRPr lang="en-US" dirty="0" smtClean="0"/>
          </a:p>
          <a:p>
            <a:r>
              <a:rPr lang="en-US" sz="1300" dirty="0"/>
              <a:t/>
            </a:r>
            <a:br>
              <a:rPr lang="en-US" sz="1300" dirty="0"/>
            </a:br>
            <a:r>
              <a:rPr lang="en-US" sz="1300" dirty="0"/>
              <a:t>Updating and patching web application - relatively easy.  Mobile phones = initially difficult, now easy.  Cars = very difficult, they can stay unpatched for 15 years.  They are going to be out there for a very long time and will not be patched.</a:t>
            </a:r>
            <a:r>
              <a:rPr lang="en-US" dirty="0" smtClean="0"/>
              <a:t> </a:t>
            </a:r>
          </a:p>
          <a:p>
            <a:endParaRPr lang="de-DE" baseline="0" noProof="0" dirty="0" smtClean="0"/>
          </a:p>
          <a:p>
            <a:r>
              <a:rPr lang="en-US" sz="1300" dirty="0"/>
              <a:t>HP research on </a:t>
            </a:r>
            <a:r>
              <a:rPr lang="en-US" sz="1300" dirty="0" err="1"/>
              <a:t>smartwatches</a:t>
            </a:r>
            <a:r>
              <a:rPr lang="en-US" sz="1300" dirty="0"/>
              <a:t>.  70% download patches without encryption.</a:t>
            </a:r>
          </a:p>
          <a:p>
            <a:endParaRPr lang="en-US" sz="1300" dirty="0"/>
          </a:p>
          <a:p>
            <a:r>
              <a:rPr lang="en-US" sz="1300" dirty="0"/>
              <a:t>Rapid7 on baby monitor systems.  Several are completely broken. The whole market is broken.</a:t>
            </a:r>
            <a:br>
              <a:rPr lang="en-US" sz="1300" dirty="0"/>
            </a:br>
            <a:endParaRPr lang="en-US" sz="1300" dirty="0"/>
          </a:p>
          <a:p>
            <a:r>
              <a:rPr lang="en-US" sz="1300" dirty="0" err="1"/>
              <a:t>Skynet</a:t>
            </a:r>
            <a:r>
              <a:rPr lang="en-US" sz="1300" dirty="0"/>
              <a:t> from Terminator is awaiting us.</a:t>
            </a:r>
            <a:endParaRPr lang="de-DE" noProof="0" dirty="0" smtClean="0"/>
          </a:p>
        </p:txBody>
      </p:sp>
      <p:sp>
        <p:nvSpPr>
          <p:cNvPr id="4" name="Slide Number Placeholder 3"/>
          <p:cNvSpPr>
            <a:spLocks noGrp="1"/>
          </p:cNvSpPr>
          <p:nvPr>
            <p:ph type="sldNum" sz="quarter" idx="10"/>
          </p:nvPr>
        </p:nvSpPr>
        <p:spPr/>
        <p:txBody>
          <a:bodyPr/>
          <a:lstStyle/>
          <a:p>
            <a:fld id="{7413A1E7-E195-2F43-B936-4F0148D28EAB}" type="slidenum">
              <a:rPr lang="en-US" smtClean="0"/>
              <a:t>25</a:t>
            </a:fld>
            <a:endParaRPr lang="en-US"/>
          </a:p>
        </p:txBody>
      </p:sp>
      <p:sp>
        <p:nvSpPr>
          <p:cNvPr id="5" name="Footer Placeholder 4"/>
          <p:cNvSpPr>
            <a:spLocks noGrp="1"/>
          </p:cNvSpPr>
          <p:nvPr>
            <p:ph type="ftr" sz="quarter" idx="11"/>
          </p:nvPr>
        </p:nvSpPr>
        <p:spPr/>
        <p:txBody>
          <a:bodyPr/>
          <a:lstStyle/>
          <a:p>
            <a:r>
              <a:rPr lang="en-US" smtClean="0"/>
              <a:t>ISACA EuroCACS - Marco Ermini</a:t>
            </a:r>
            <a:endParaRPr lang="en-US"/>
          </a:p>
        </p:txBody>
      </p:sp>
      <p:sp>
        <p:nvSpPr>
          <p:cNvPr id="6" name="Header Placeholder 5"/>
          <p:cNvSpPr>
            <a:spLocks noGrp="1"/>
          </p:cNvSpPr>
          <p:nvPr>
            <p:ph type="hdr" sz="quarter" idx="12"/>
          </p:nvPr>
        </p:nvSpPr>
        <p:spPr/>
        <p:txBody>
          <a:bodyPr/>
          <a:lstStyle/>
          <a:p>
            <a:r>
              <a:rPr lang="en-US" smtClean="0"/>
              <a:t>Security Challenges in Healthcare IoT</a:t>
            </a:r>
            <a:endParaRPr lang="en-US"/>
          </a:p>
        </p:txBody>
      </p:sp>
    </p:spTree>
    <p:extLst>
      <p:ext uri="{BB962C8B-B14F-4D97-AF65-F5344CB8AC3E}">
        <p14:creationId xmlns:p14="http://schemas.microsoft.com/office/powerpoint/2010/main" val="15304099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smtClean="0"/>
              <a:t>User‘s interface</a:t>
            </a:r>
            <a:r>
              <a:rPr lang="en-GB" baseline="0" noProof="0" dirty="0" smtClean="0"/>
              <a:t> screw-up</a:t>
            </a:r>
          </a:p>
          <a:p>
            <a:endParaRPr lang="en-GB" baseline="0" noProof="0" dirty="0" smtClean="0"/>
          </a:p>
          <a:p>
            <a:r>
              <a:rPr lang="en-GB" noProof="0" dirty="0" smtClean="0"/>
              <a:t>Software updates can disorient the users and have health hazards‘ impacts!</a:t>
            </a:r>
            <a:endParaRPr lang="en-GB" noProof="0" dirty="0"/>
          </a:p>
        </p:txBody>
      </p:sp>
      <p:sp>
        <p:nvSpPr>
          <p:cNvPr id="4" name="Slide Number Placeholder 3"/>
          <p:cNvSpPr>
            <a:spLocks noGrp="1"/>
          </p:cNvSpPr>
          <p:nvPr>
            <p:ph type="sldNum" sz="quarter" idx="10"/>
          </p:nvPr>
        </p:nvSpPr>
        <p:spPr/>
        <p:txBody>
          <a:bodyPr/>
          <a:lstStyle/>
          <a:p>
            <a:fld id="{7413A1E7-E195-2F43-B936-4F0148D28EAB}" type="slidenum">
              <a:rPr lang="en-US" smtClean="0"/>
              <a:t>26</a:t>
            </a:fld>
            <a:endParaRPr lang="en-US"/>
          </a:p>
        </p:txBody>
      </p:sp>
      <p:sp>
        <p:nvSpPr>
          <p:cNvPr id="5" name="Footer Placeholder 4"/>
          <p:cNvSpPr>
            <a:spLocks noGrp="1"/>
          </p:cNvSpPr>
          <p:nvPr>
            <p:ph type="ftr" sz="quarter" idx="11"/>
          </p:nvPr>
        </p:nvSpPr>
        <p:spPr/>
        <p:txBody>
          <a:bodyPr/>
          <a:lstStyle/>
          <a:p>
            <a:r>
              <a:rPr lang="en-US" smtClean="0"/>
              <a:t>ISACA EuroCACS - Marco Ermini</a:t>
            </a:r>
            <a:endParaRPr lang="en-US"/>
          </a:p>
        </p:txBody>
      </p:sp>
      <p:sp>
        <p:nvSpPr>
          <p:cNvPr id="6" name="Header Placeholder 5"/>
          <p:cNvSpPr>
            <a:spLocks noGrp="1"/>
          </p:cNvSpPr>
          <p:nvPr>
            <p:ph type="hdr" sz="quarter" idx="12"/>
          </p:nvPr>
        </p:nvSpPr>
        <p:spPr/>
        <p:txBody>
          <a:bodyPr/>
          <a:lstStyle/>
          <a:p>
            <a:r>
              <a:rPr lang="en-US" smtClean="0"/>
              <a:t>Security Challenges in Healthcare IoT</a:t>
            </a:r>
            <a:endParaRPr lang="en-US"/>
          </a:p>
        </p:txBody>
      </p:sp>
    </p:spTree>
    <p:extLst>
      <p:ext uri="{BB962C8B-B14F-4D97-AF65-F5344CB8AC3E}">
        <p14:creationId xmlns:p14="http://schemas.microsoft.com/office/powerpoint/2010/main" val="15304099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smtClean="0"/>
              <a:t>Home</a:t>
            </a:r>
            <a:r>
              <a:rPr lang="en-GB" baseline="0" noProof="0" dirty="0" smtClean="0"/>
              <a:t> medical devices</a:t>
            </a:r>
            <a:endParaRPr lang="en-GB" noProof="0" dirty="0"/>
          </a:p>
        </p:txBody>
      </p:sp>
      <p:sp>
        <p:nvSpPr>
          <p:cNvPr id="4" name="Slide Number Placeholder 3"/>
          <p:cNvSpPr>
            <a:spLocks noGrp="1"/>
          </p:cNvSpPr>
          <p:nvPr>
            <p:ph type="sldNum" sz="quarter" idx="10"/>
          </p:nvPr>
        </p:nvSpPr>
        <p:spPr/>
        <p:txBody>
          <a:bodyPr/>
          <a:lstStyle/>
          <a:p>
            <a:fld id="{7413A1E7-E195-2F43-B936-4F0148D28EAB}" type="slidenum">
              <a:rPr lang="en-US" smtClean="0"/>
              <a:t>27</a:t>
            </a:fld>
            <a:endParaRPr lang="en-US"/>
          </a:p>
        </p:txBody>
      </p:sp>
      <p:sp>
        <p:nvSpPr>
          <p:cNvPr id="5" name="Footer Placeholder 4"/>
          <p:cNvSpPr>
            <a:spLocks noGrp="1"/>
          </p:cNvSpPr>
          <p:nvPr>
            <p:ph type="ftr" sz="quarter" idx="11"/>
          </p:nvPr>
        </p:nvSpPr>
        <p:spPr/>
        <p:txBody>
          <a:bodyPr/>
          <a:lstStyle/>
          <a:p>
            <a:r>
              <a:rPr lang="en-US" smtClean="0"/>
              <a:t>ISACA EuroCACS - Marco Ermini</a:t>
            </a:r>
            <a:endParaRPr lang="en-US"/>
          </a:p>
        </p:txBody>
      </p:sp>
      <p:sp>
        <p:nvSpPr>
          <p:cNvPr id="6" name="Header Placeholder 5"/>
          <p:cNvSpPr>
            <a:spLocks noGrp="1"/>
          </p:cNvSpPr>
          <p:nvPr>
            <p:ph type="hdr" sz="quarter" idx="12"/>
          </p:nvPr>
        </p:nvSpPr>
        <p:spPr/>
        <p:txBody>
          <a:bodyPr/>
          <a:lstStyle/>
          <a:p>
            <a:r>
              <a:rPr lang="en-US" smtClean="0"/>
              <a:t>Security Challenges in Healthcare IoT</a:t>
            </a:r>
            <a:endParaRPr lang="en-US"/>
          </a:p>
        </p:txBody>
      </p:sp>
    </p:spTree>
    <p:extLst>
      <p:ext uri="{BB962C8B-B14F-4D97-AF65-F5344CB8AC3E}">
        <p14:creationId xmlns:p14="http://schemas.microsoft.com/office/powerpoint/2010/main" val="6678913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10"/>
          </p:nvPr>
        </p:nvSpPr>
        <p:spPr/>
        <p:txBody>
          <a:bodyPr/>
          <a:lstStyle/>
          <a:p>
            <a:fld id="{7413A1E7-E195-2F43-B936-4F0148D28EAB}" type="slidenum">
              <a:rPr lang="en-US" smtClean="0"/>
              <a:t>28</a:t>
            </a:fld>
            <a:endParaRPr lang="en-US"/>
          </a:p>
        </p:txBody>
      </p:sp>
      <p:sp>
        <p:nvSpPr>
          <p:cNvPr id="5" name="Footer Placeholder 4"/>
          <p:cNvSpPr>
            <a:spLocks noGrp="1"/>
          </p:cNvSpPr>
          <p:nvPr>
            <p:ph type="ftr" sz="quarter" idx="11"/>
          </p:nvPr>
        </p:nvSpPr>
        <p:spPr/>
        <p:txBody>
          <a:bodyPr/>
          <a:lstStyle/>
          <a:p>
            <a:r>
              <a:rPr lang="en-US" smtClean="0"/>
              <a:t>ISACA EuroCACS - Marco Ermini</a:t>
            </a:r>
            <a:endParaRPr lang="en-US"/>
          </a:p>
        </p:txBody>
      </p:sp>
      <p:sp>
        <p:nvSpPr>
          <p:cNvPr id="6" name="Header Placeholder 5"/>
          <p:cNvSpPr>
            <a:spLocks noGrp="1"/>
          </p:cNvSpPr>
          <p:nvPr>
            <p:ph type="hdr" sz="quarter" idx="12"/>
          </p:nvPr>
        </p:nvSpPr>
        <p:spPr/>
        <p:txBody>
          <a:bodyPr/>
          <a:lstStyle/>
          <a:p>
            <a:r>
              <a:rPr lang="en-US" smtClean="0"/>
              <a:t>Security Challenges in Healthcare IoT</a:t>
            </a:r>
            <a:endParaRPr lang="en-US"/>
          </a:p>
        </p:txBody>
      </p:sp>
    </p:spTree>
    <p:extLst>
      <p:ext uri="{BB962C8B-B14F-4D97-AF65-F5344CB8AC3E}">
        <p14:creationId xmlns:p14="http://schemas.microsoft.com/office/powerpoint/2010/main" val="12430316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10"/>
          </p:nvPr>
        </p:nvSpPr>
        <p:spPr/>
        <p:txBody>
          <a:bodyPr/>
          <a:lstStyle/>
          <a:p>
            <a:fld id="{7413A1E7-E195-2F43-B936-4F0148D28EAB}" type="slidenum">
              <a:rPr lang="en-US" smtClean="0"/>
              <a:t>29</a:t>
            </a:fld>
            <a:endParaRPr lang="en-US"/>
          </a:p>
        </p:txBody>
      </p:sp>
      <p:sp>
        <p:nvSpPr>
          <p:cNvPr id="5" name="Footer Placeholder 4"/>
          <p:cNvSpPr>
            <a:spLocks noGrp="1"/>
          </p:cNvSpPr>
          <p:nvPr>
            <p:ph type="ftr" sz="quarter" idx="11"/>
          </p:nvPr>
        </p:nvSpPr>
        <p:spPr/>
        <p:txBody>
          <a:bodyPr/>
          <a:lstStyle/>
          <a:p>
            <a:r>
              <a:rPr lang="en-US" smtClean="0"/>
              <a:t>ISACA EuroCACS - Marco Ermini</a:t>
            </a:r>
            <a:endParaRPr lang="en-US"/>
          </a:p>
        </p:txBody>
      </p:sp>
      <p:sp>
        <p:nvSpPr>
          <p:cNvPr id="6" name="Header Placeholder 5"/>
          <p:cNvSpPr>
            <a:spLocks noGrp="1"/>
          </p:cNvSpPr>
          <p:nvPr>
            <p:ph type="hdr" sz="quarter" idx="12"/>
          </p:nvPr>
        </p:nvSpPr>
        <p:spPr/>
        <p:txBody>
          <a:bodyPr/>
          <a:lstStyle/>
          <a:p>
            <a:r>
              <a:rPr lang="en-US" smtClean="0"/>
              <a:t>Security Challenges in Healthcare IoT</a:t>
            </a:r>
            <a:endParaRPr lang="en-US"/>
          </a:p>
        </p:txBody>
      </p:sp>
    </p:spTree>
    <p:extLst>
      <p:ext uri="{BB962C8B-B14F-4D97-AF65-F5344CB8AC3E}">
        <p14:creationId xmlns:p14="http://schemas.microsoft.com/office/powerpoint/2010/main" val="2080761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413A1E7-E195-2F43-B936-4F0148D28EAB}" type="slidenum">
              <a:rPr lang="en-US" smtClean="0"/>
              <a:t>3</a:t>
            </a:fld>
            <a:endParaRPr lang="en-US"/>
          </a:p>
        </p:txBody>
      </p:sp>
      <p:sp>
        <p:nvSpPr>
          <p:cNvPr id="5" name="Footer Placeholder 4"/>
          <p:cNvSpPr>
            <a:spLocks noGrp="1"/>
          </p:cNvSpPr>
          <p:nvPr>
            <p:ph type="ftr" sz="quarter" idx="11"/>
          </p:nvPr>
        </p:nvSpPr>
        <p:spPr/>
        <p:txBody>
          <a:bodyPr/>
          <a:lstStyle/>
          <a:p>
            <a:r>
              <a:rPr lang="en-US" smtClean="0"/>
              <a:t>ISACA EuroCACS - Marco Ermini</a:t>
            </a:r>
            <a:endParaRPr lang="en-US"/>
          </a:p>
        </p:txBody>
      </p:sp>
      <p:sp>
        <p:nvSpPr>
          <p:cNvPr id="6" name="Header Placeholder 5"/>
          <p:cNvSpPr>
            <a:spLocks noGrp="1"/>
          </p:cNvSpPr>
          <p:nvPr>
            <p:ph type="hdr" sz="quarter" idx="12"/>
          </p:nvPr>
        </p:nvSpPr>
        <p:spPr/>
        <p:txBody>
          <a:bodyPr/>
          <a:lstStyle/>
          <a:p>
            <a:r>
              <a:rPr lang="en-US" smtClean="0"/>
              <a:t>Security Challenges in Healthcare IoT</a:t>
            </a:r>
            <a:endParaRPr lang="en-US"/>
          </a:p>
        </p:txBody>
      </p:sp>
    </p:spTree>
    <p:extLst>
      <p:ext uri="{BB962C8B-B14F-4D97-AF65-F5344CB8AC3E}">
        <p14:creationId xmlns:p14="http://schemas.microsoft.com/office/powerpoint/2010/main" val="5297407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10"/>
          </p:nvPr>
        </p:nvSpPr>
        <p:spPr/>
        <p:txBody>
          <a:bodyPr/>
          <a:lstStyle/>
          <a:p>
            <a:fld id="{7413A1E7-E195-2F43-B936-4F0148D28EAB}" type="slidenum">
              <a:rPr lang="en-US" smtClean="0"/>
              <a:t>30</a:t>
            </a:fld>
            <a:endParaRPr lang="en-US"/>
          </a:p>
        </p:txBody>
      </p:sp>
      <p:sp>
        <p:nvSpPr>
          <p:cNvPr id="5" name="Footer Placeholder 4"/>
          <p:cNvSpPr>
            <a:spLocks noGrp="1"/>
          </p:cNvSpPr>
          <p:nvPr>
            <p:ph type="ftr" sz="quarter" idx="11"/>
          </p:nvPr>
        </p:nvSpPr>
        <p:spPr/>
        <p:txBody>
          <a:bodyPr/>
          <a:lstStyle/>
          <a:p>
            <a:r>
              <a:rPr lang="en-US" smtClean="0"/>
              <a:t>ISACA EuroCACS - Marco Ermini</a:t>
            </a:r>
            <a:endParaRPr lang="en-US"/>
          </a:p>
        </p:txBody>
      </p:sp>
      <p:sp>
        <p:nvSpPr>
          <p:cNvPr id="6" name="Header Placeholder 5"/>
          <p:cNvSpPr>
            <a:spLocks noGrp="1"/>
          </p:cNvSpPr>
          <p:nvPr>
            <p:ph type="hdr" sz="quarter" idx="12"/>
          </p:nvPr>
        </p:nvSpPr>
        <p:spPr/>
        <p:txBody>
          <a:bodyPr/>
          <a:lstStyle/>
          <a:p>
            <a:r>
              <a:rPr lang="en-US" smtClean="0"/>
              <a:t>Security Challenges in Healthcare IoT</a:t>
            </a:r>
            <a:endParaRPr lang="en-US"/>
          </a:p>
        </p:txBody>
      </p:sp>
    </p:spTree>
    <p:extLst>
      <p:ext uri="{BB962C8B-B14F-4D97-AF65-F5344CB8AC3E}">
        <p14:creationId xmlns:p14="http://schemas.microsoft.com/office/powerpoint/2010/main" val="4237450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how you program a pacemaker</a:t>
            </a:r>
            <a:endParaRPr lang="en-US" dirty="0"/>
          </a:p>
        </p:txBody>
      </p:sp>
      <p:sp>
        <p:nvSpPr>
          <p:cNvPr id="4" name="Slide Number Placeholder 3"/>
          <p:cNvSpPr>
            <a:spLocks noGrp="1"/>
          </p:cNvSpPr>
          <p:nvPr>
            <p:ph type="sldNum" sz="quarter" idx="10"/>
          </p:nvPr>
        </p:nvSpPr>
        <p:spPr/>
        <p:txBody>
          <a:bodyPr/>
          <a:lstStyle/>
          <a:p>
            <a:fld id="{7413A1E7-E195-2F43-B936-4F0148D28EAB}" type="slidenum">
              <a:rPr lang="en-US" smtClean="0"/>
              <a:t>31</a:t>
            </a:fld>
            <a:endParaRPr lang="en-US"/>
          </a:p>
        </p:txBody>
      </p:sp>
      <p:sp>
        <p:nvSpPr>
          <p:cNvPr id="5" name="Footer Placeholder 4"/>
          <p:cNvSpPr>
            <a:spLocks noGrp="1"/>
          </p:cNvSpPr>
          <p:nvPr>
            <p:ph type="ftr" sz="quarter" idx="11"/>
          </p:nvPr>
        </p:nvSpPr>
        <p:spPr/>
        <p:txBody>
          <a:bodyPr/>
          <a:lstStyle/>
          <a:p>
            <a:r>
              <a:rPr lang="en-US" smtClean="0"/>
              <a:t>ISACA EuroCACS - Marco Ermini</a:t>
            </a:r>
            <a:endParaRPr lang="en-US"/>
          </a:p>
        </p:txBody>
      </p:sp>
      <p:sp>
        <p:nvSpPr>
          <p:cNvPr id="6" name="Header Placeholder 5"/>
          <p:cNvSpPr>
            <a:spLocks noGrp="1"/>
          </p:cNvSpPr>
          <p:nvPr>
            <p:ph type="hdr" sz="quarter" idx="12"/>
          </p:nvPr>
        </p:nvSpPr>
        <p:spPr/>
        <p:txBody>
          <a:bodyPr/>
          <a:lstStyle/>
          <a:p>
            <a:r>
              <a:rPr lang="en-US" smtClean="0"/>
              <a:t>Security Challenges in Healthcare IoT</a:t>
            </a:r>
            <a:endParaRPr lang="en-US"/>
          </a:p>
        </p:txBody>
      </p:sp>
    </p:spTree>
    <p:extLst>
      <p:ext uri="{BB962C8B-B14F-4D97-AF65-F5344CB8AC3E}">
        <p14:creationId xmlns:p14="http://schemas.microsoft.com/office/powerpoint/2010/main" val="11022725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how you debug a pacemaker</a:t>
            </a:r>
            <a:endParaRPr lang="en-US" dirty="0"/>
          </a:p>
        </p:txBody>
      </p:sp>
      <p:sp>
        <p:nvSpPr>
          <p:cNvPr id="4" name="Slide Number Placeholder 3"/>
          <p:cNvSpPr>
            <a:spLocks noGrp="1"/>
          </p:cNvSpPr>
          <p:nvPr>
            <p:ph type="sldNum" sz="quarter" idx="10"/>
          </p:nvPr>
        </p:nvSpPr>
        <p:spPr/>
        <p:txBody>
          <a:bodyPr/>
          <a:lstStyle/>
          <a:p>
            <a:fld id="{7413A1E7-E195-2F43-B936-4F0148D28EAB}" type="slidenum">
              <a:rPr lang="en-US" smtClean="0"/>
              <a:t>32</a:t>
            </a:fld>
            <a:endParaRPr lang="en-US"/>
          </a:p>
        </p:txBody>
      </p:sp>
      <p:sp>
        <p:nvSpPr>
          <p:cNvPr id="5" name="Footer Placeholder 4"/>
          <p:cNvSpPr>
            <a:spLocks noGrp="1"/>
          </p:cNvSpPr>
          <p:nvPr>
            <p:ph type="ftr" sz="quarter" idx="11"/>
          </p:nvPr>
        </p:nvSpPr>
        <p:spPr/>
        <p:txBody>
          <a:bodyPr/>
          <a:lstStyle/>
          <a:p>
            <a:r>
              <a:rPr lang="en-US" smtClean="0"/>
              <a:t>ISACA EuroCACS - Marco Ermini</a:t>
            </a:r>
            <a:endParaRPr lang="en-US"/>
          </a:p>
        </p:txBody>
      </p:sp>
      <p:sp>
        <p:nvSpPr>
          <p:cNvPr id="6" name="Header Placeholder 5"/>
          <p:cNvSpPr>
            <a:spLocks noGrp="1"/>
          </p:cNvSpPr>
          <p:nvPr>
            <p:ph type="hdr" sz="quarter" idx="12"/>
          </p:nvPr>
        </p:nvSpPr>
        <p:spPr/>
        <p:txBody>
          <a:bodyPr/>
          <a:lstStyle/>
          <a:p>
            <a:r>
              <a:rPr lang="en-US" smtClean="0"/>
              <a:t>Security Challenges in Healthcare IoT</a:t>
            </a:r>
            <a:endParaRPr lang="en-US"/>
          </a:p>
        </p:txBody>
      </p:sp>
    </p:spTree>
    <p:extLst>
      <p:ext uri="{BB962C8B-B14F-4D97-AF65-F5344CB8AC3E}">
        <p14:creationId xmlns:p14="http://schemas.microsoft.com/office/powerpoint/2010/main" val="86959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FDA database search</a:t>
            </a:r>
            <a:endParaRPr lang="en-US" dirty="0"/>
          </a:p>
        </p:txBody>
      </p:sp>
      <p:sp>
        <p:nvSpPr>
          <p:cNvPr id="4" name="Slide Number Placeholder 3"/>
          <p:cNvSpPr>
            <a:spLocks noGrp="1"/>
          </p:cNvSpPr>
          <p:nvPr>
            <p:ph type="sldNum" sz="quarter" idx="10"/>
          </p:nvPr>
        </p:nvSpPr>
        <p:spPr/>
        <p:txBody>
          <a:bodyPr/>
          <a:lstStyle/>
          <a:p>
            <a:fld id="{7413A1E7-E195-2F43-B936-4F0148D28EAB}" type="slidenum">
              <a:rPr lang="en-US" smtClean="0"/>
              <a:t>33</a:t>
            </a:fld>
            <a:endParaRPr lang="en-US"/>
          </a:p>
        </p:txBody>
      </p:sp>
      <p:sp>
        <p:nvSpPr>
          <p:cNvPr id="5" name="Footer Placeholder 4"/>
          <p:cNvSpPr>
            <a:spLocks noGrp="1"/>
          </p:cNvSpPr>
          <p:nvPr>
            <p:ph type="ftr" sz="quarter" idx="11"/>
          </p:nvPr>
        </p:nvSpPr>
        <p:spPr/>
        <p:txBody>
          <a:bodyPr/>
          <a:lstStyle/>
          <a:p>
            <a:r>
              <a:rPr lang="en-US" smtClean="0"/>
              <a:t>ISACA EuroCACS - Marco Ermini</a:t>
            </a:r>
            <a:endParaRPr lang="en-US"/>
          </a:p>
        </p:txBody>
      </p:sp>
      <p:sp>
        <p:nvSpPr>
          <p:cNvPr id="6" name="Header Placeholder 5"/>
          <p:cNvSpPr>
            <a:spLocks noGrp="1"/>
          </p:cNvSpPr>
          <p:nvPr>
            <p:ph type="hdr" sz="quarter" idx="12"/>
          </p:nvPr>
        </p:nvSpPr>
        <p:spPr/>
        <p:txBody>
          <a:bodyPr/>
          <a:lstStyle/>
          <a:p>
            <a:r>
              <a:rPr lang="en-US" smtClean="0"/>
              <a:t>Security Challenges in Healthcare IoT</a:t>
            </a:r>
            <a:endParaRPr lang="en-US"/>
          </a:p>
        </p:txBody>
      </p:sp>
    </p:spTree>
    <p:extLst>
      <p:ext uri="{BB962C8B-B14F-4D97-AF65-F5344CB8AC3E}">
        <p14:creationId xmlns:p14="http://schemas.microsoft.com/office/powerpoint/2010/main" val="8219782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13A1E7-E195-2F43-B936-4F0148D28EAB}" type="slidenum">
              <a:rPr lang="en-US" smtClean="0"/>
              <a:t>34</a:t>
            </a:fld>
            <a:endParaRPr lang="en-US"/>
          </a:p>
        </p:txBody>
      </p:sp>
    </p:spTree>
    <p:extLst>
      <p:ext uri="{BB962C8B-B14F-4D97-AF65-F5344CB8AC3E}">
        <p14:creationId xmlns:p14="http://schemas.microsoft.com/office/powerpoint/2010/main" val="1065949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smtClean="0"/>
              <a:t>Wearable – Apple</a:t>
            </a:r>
            <a:r>
              <a:rPr lang="en-GB" baseline="0" noProof="0" dirty="0" smtClean="0"/>
              <a:t> Watch</a:t>
            </a:r>
            <a:endParaRPr lang="en-GB" noProof="0" dirty="0"/>
          </a:p>
        </p:txBody>
      </p:sp>
      <p:sp>
        <p:nvSpPr>
          <p:cNvPr id="4" name="Slide Number Placeholder 3"/>
          <p:cNvSpPr>
            <a:spLocks noGrp="1"/>
          </p:cNvSpPr>
          <p:nvPr>
            <p:ph type="sldNum" sz="quarter" idx="10"/>
          </p:nvPr>
        </p:nvSpPr>
        <p:spPr/>
        <p:txBody>
          <a:bodyPr/>
          <a:lstStyle/>
          <a:p>
            <a:fld id="{7413A1E7-E195-2F43-B936-4F0148D28EAB}" type="slidenum">
              <a:rPr lang="en-US" smtClean="0"/>
              <a:t>35</a:t>
            </a:fld>
            <a:endParaRPr lang="en-US"/>
          </a:p>
        </p:txBody>
      </p:sp>
      <p:sp>
        <p:nvSpPr>
          <p:cNvPr id="5" name="Footer Placeholder 4"/>
          <p:cNvSpPr>
            <a:spLocks noGrp="1"/>
          </p:cNvSpPr>
          <p:nvPr>
            <p:ph type="ftr" sz="quarter" idx="11"/>
          </p:nvPr>
        </p:nvSpPr>
        <p:spPr/>
        <p:txBody>
          <a:bodyPr/>
          <a:lstStyle/>
          <a:p>
            <a:r>
              <a:rPr lang="en-US" smtClean="0"/>
              <a:t>ISACA EuroCACS - Marco Ermini</a:t>
            </a:r>
            <a:endParaRPr lang="en-US"/>
          </a:p>
        </p:txBody>
      </p:sp>
      <p:sp>
        <p:nvSpPr>
          <p:cNvPr id="6" name="Header Placeholder 5"/>
          <p:cNvSpPr>
            <a:spLocks noGrp="1"/>
          </p:cNvSpPr>
          <p:nvPr>
            <p:ph type="hdr" sz="quarter" idx="12"/>
          </p:nvPr>
        </p:nvSpPr>
        <p:spPr/>
        <p:txBody>
          <a:bodyPr/>
          <a:lstStyle/>
          <a:p>
            <a:r>
              <a:rPr lang="en-US" smtClean="0"/>
              <a:t>Security Challenges in Healthcare IoT</a:t>
            </a:r>
            <a:endParaRPr lang="en-US"/>
          </a:p>
        </p:txBody>
      </p:sp>
    </p:spTree>
    <p:extLst>
      <p:ext uri="{BB962C8B-B14F-4D97-AF65-F5344CB8AC3E}">
        <p14:creationId xmlns:p14="http://schemas.microsoft.com/office/powerpoint/2010/main" val="7163385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413A1E7-E195-2F43-B936-4F0148D28EAB}" type="slidenum">
              <a:rPr lang="en-US" smtClean="0"/>
              <a:t>36</a:t>
            </a:fld>
            <a:endParaRPr lang="en-US"/>
          </a:p>
        </p:txBody>
      </p:sp>
      <p:sp>
        <p:nvSpPr>
          <p:cNvPr id="5" name="Footer Placeholder 4"/>
          <p:cNvSpPr>
            <a:spLocks noGrp="1"/>
          </p:cNvSpPr>
          <p:nvPr>
            <p:ph type="ftr" sz="quarter" idx="11"/>
          </p:nvPr>
        </p:nvSpPr>
        <p:spPr/>
        <p:txBody>
          <a:bodyPr/>
          <a:lstStyle/>
          <a:p>
            <a:r>
              <a:rPr lang="en-US" smtClean="0"/>
              <a:t>ISACA EuroCACS - Marco Ermini</a:t>
            </a:r>
            <a:endParaRPr lang="en-US"/>
          </a:p>
        </p:txBody>
      </p:sp>
      <p:sp>
        <p:nvSpPr>
          <p:cNvPr id="6" name="Header Placeholder 5"/>
          <p:cNvSpPr>
            <a:spLocks noGrp="1"/>
          </p:cNvSpPr>
          <p:nvPr>
            <p:ph type="hdr" sz="quarter" idx="12"/>
          </p:nvPr>
        </p:nvSpPr>
        <p:spPr/>
        <p:txBody>
          <a:bodyPr/>
          <a:lstStyle/>
          <a:p>
            <a:r>
              <a:rPr lang="en-US" smtClean="0"/>
              <a:t>Security Challenges in Healthcare IoT</a:t>
            </a:r>
            <a:endParaRPr lang="en-US"/>
          </a:p>
        </p:txBody>
      </p:sp>
    </p:spTree>
    <p:extLst>
      <p:ext uri="{BB962C8B-B14F-4D97-AF65-F5344CB8AC3E}">
        <p14:creationId xmlns:p14="http://schemas.microsoft.com/office/powerpoint/2010/main" val="12088940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80954" lvl="1" indent="-185715" defTabSz="990478">
              <a:buFontTx/>
              <a:buChar char="-"/>
              <a:defRPr/>
            </a:pPr>
            <a:endParaRPr lang="en-US" dirty="0" smtClean="0"/>
          </a:p>
          <a:p>
            <a:pPr marL="185715" indent="-185715" defTabSz="990478">
              <a:buFontTx/>
              <a:buChar char="-"/>
              <a:defRPr/>
            </a:pPr>
            <a:r>
              <a:rPr lang="en-US" dirty="0" smtClean="0"/>
              <a:t>ISO/IEC 270xx</a:t>
            </a:r>
            <a:r>
              <a:rPr lang="en-US" baseline="0" dirty="0" smtClean="0"/>
              <a:t> – Information security management systems</a:t>
            </a:r>
            <a:endParaRPr lang="en-US" dirty="0" smtClean="0"/>
          </a:p>
          <a:p>
            <a:pPr marL="680954" lvl="1" indent="-185715" defTabSz="990478">
              <a:buFontTx/>
              <a:buChar char="-"/>
              <a:defRPr/>
            </a:pPr>
            <a:r>
              <a:rPr lang="en-US" dirty="0" smtClean="0"/>
              <a:t>ISO/IEC</a:t>
            </a:r>
            <a:r>
              <a:rPr lang="en-US" baseline="0" dirty="0" smtClean="0"/>
              <a:t> 27001 Requirements</a:t>
            </a:r>
          </a:p>
          <a:p>
            <a:pPr marL="680954" lvl="1" indent="-185715" defTabSz="990478">
              <a:buFontTx/>
              <a:buChar char="-"/>
              <a:defRPr/>
            </a:pPr>
            <a:r>
              <a:rPr lang="en-US" dirty="0" smtClean="0"/>
              <a:t>ISO/IEC</a:t>
            </a:r>
            <a:r>
              <a:rPr lang="en-US" baseline="0" dirty="0" smtClean="0"/>
              <a:t> 27002 Code of Practice</a:t>
            </a:r>
          </a:p>
          <a:p>
            <a:pPr marL="680954" lvl="1" indent="-185715" defTabSz="990478">
              <a:buFontTx/>
              <a:buChar char="-"/>
              <a:defRPr/>
            </a:pPr>
            <a:r>
              <a:rPr lang="en-US" dirty="0" smtClean="0"/>
              <a:t>ISO/IEC 27032:2012</a:t>
            </a:r>
            <a:r>
              <a:rPr lang="en-US" baseline="0" dirty="0" smtClean="0"/>
              <a:t> – </a:t>
            </a:r>
            <a:r>
              <a:rPr lang="en-US" dirty="0" smtClean="0"/>
              <a:t>Guidelines for Cybersecurity</a:t>
            </a:r>
            <a:endParaRPr lang="en-US" dirty="0"/>
          </a:p>
        </p:txBody>
      </p:sp>
      <p:sp>
        <p:nvSpPr>
          <p:cNvPr id="4" name="Slide Number Placeholder 3"/>
          <p:cNvSpPr>
            <a:spLocks noGrp="1"/>
          </p:cNvSpPr>
          <p:nvPr>
            <p:ph type="sldNum" sz="quarter" idx="10"/>
          </p:nvPr>
        </p:nvSpPr>
        <p:spPr/>
        <p:txBody>
          <a:bodyPr/>
          <a:lstStyle/>
          <a:p>
            <a:fld id="{7413A1E7-E195-2F43-B936-4F0148D28EAB}" type="slidenum">
              <a:rPr lang="en-US" smtClean="0"/>
              <a:t>37</a:t>
            </a:fld>
            <a:endParaRPr lang="en-US"/>
          </a:p>
        </p:txBody>
      </p:sp>
      <p:sp>
        <p:nvSpPr>
          <p:cNvPr id="5" name="Footer Placeholder 4"/>
          <p:cNvSpPr>
            <a:spLocks noGrp="1"/>
          </p:cNvSpPr>
          <p:nvPr>
            <p:ph type="ftr" sz="quarter" idx="11"/>
          </p:nvPr>
        </p:nvSpPr>
        <p:spPr/>
        <p:txBody>
          <a:bodyPr/>
          <a:lstStyle/>
          <a:p>
            <a:r>
              <a:rPr lang="en-US" smtClean="0"/>
              <a:t>ISACA EuroCACS - Marco Ermini</a:t>
            </a:r>
            <a:endParaRPr lang="en-US"/>
          </a:p>
        </p:txBody>
      </p:sp>
      <p:sp>
        <p:nvSpPr>
          <p:cNvPr id="6" name="Header Placeholder 5"/>
          <p:cNvSpPr>
            <a:spLocks noGrp="1"/>
          </p:cNvSpPr>
          <p:nvPr>
            <p:ph type="hdr" sz="quarter" idx="12"/>
          </p:nvPr>
        </p:nvSpPr>
        <p:spPr/>
        <p:txBody>
          <a:bodyPr/>
          <a:lstStyle/>
          <a:p>
            <a:r>
              <a:rPr lang="en-US" smtClean="0"/>
              <a:t>Security Challenges in Healthcare IoT</a:t>
            </a:r>
            <a:endParaRPr lang="en-US"/>
          </a:p>
        </p:txBody>
      </p:sp>
    </p:spTree>
    <p:extLst>
      <p:ext uri="{BB962C8B-B14F-4D97-AF65-F5344CB8AC3E}">
        <p14:creationId xmlns:p14="http://schemas.microsoft.com/office/powerpoint/2010/main" val="536384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5715" indent="-185715" defTabSz="990478">
              <a:buFontTx/>
              <a:buChar char="-"/>
              <a:defRPr/>
            </a:pPr>
            <a:r>
              <a:rPr lang="en-US" dirty="0" smtClean="0"/>
              <a:t>FDA CFR 21 part 11</a:t>
            </a:r>
          </a:p>
          <a:p>
            <a:pPr marL="680954" lvl="1" indent="-185715" defTabSz="990478">
              <a:buFontTx/>
              <a:buChar char="-"/>
              <a:defRPr/>
            </a:pPr>
            <a:r>
              <a:rPr lang="en-US" dirty="0" smtClean="0"/>
              <a:t>Regulation on Electronic Records and Electronic Signatures (ERES) (2003)</a:t>
            </a:r>
          </a:p>
          <a:p>
            <a:pPr marL="680954" lvl="1" indent="-185715" defTabSz="990478">
              <a:buFontTx/>
              <a:buChar char="-"/>
              <a:defRPr/>
            </a:pPr>
            <a:r>
              <a:rPr lang="en-US" dirty="0" smtClean="0"/>
              <a:t>It requires that manufacturers</a:t>
            </a:r>
            <a:r>
              <a:rPr lang="en-US" baseline="0" dirty="0" smtClean="0"/>
              <a:t> </a:t>
            </a:r>
            <a:r>
              <a:rPr lang="en-US" dirty="0" smtClean="0"/>
              <a:t>implement controls, including audits, system validations, audit trails, electronic signatures, and documentation for software and systems involved in processing the electronic data that FDA predicate rules require them to maintain.</a:t>
            </a:r>
          </a:p>
          <a:p>
            <a:pPr marL="680954" lvl="1" indent="-185715" defTabSz="990478">
              <a:buFontTx/>
              <a:buChar char="-"/>
              <a:defRPr/>
            </a:pPr>
            <a:r>
              <a:rPr lang="en-US" dirty="0" smtClean="0"/>
              <a:t>A predicate rule is any requirement set forth in the Federal Food, Drug and Cosmetic Act, the Public Health Service Act, or any FDA regulation other than Part 11.</a:t>
            </a:r>
          </a:p>
          <a:p>
            <a:pPr marL="680954" lvl="1" indent="-185715" defTabSz="990478">
              <a:buFontTx/>
              <a:buChar char="-"/>
              <a:defRPr/>
            </a:pPr>
            <a:endParaRPr lang="en-US" dirty="0" smtClean="0"/>
          </a:p>
          <a:p>
            <a:pPr marL="185715" indent="-185715" defTabSz="990478">
              <a:buFontTx/>
              <a:buChar char="-"/>
              <a:defRPr/>
            </a:pPr>
            <a:r>
              <a:rPr lang="en-US" dirty="0" smtClean="0"/>
              <a:t>References</a:t>
            </a:r>
          </a:p>
          <a:p>
            <a:pPr marL="680954" lvl="1" indent="-185715" defTabSz="990478">
              <a:buFontTx/>
              <a:buChar char="-"/>
              <a:defRPr/>
            </a:pPr>
            <a:r>
              <a:rPr lang="is-IS" dirty="0" smtClean="0"/>
              <a:t>ISO/IEC 17799:2000 </a:t>
            </a:r>
            <a:r>
              <a:rPr lang="en-US" dirty="0" smtClean="0"/>
              <a:t>Information technology – Code of practice for information security management</a:t>
            </a:r>
            <a:endParaRPr lang="is-IS" dirty="0" smtClean="0"/>
          </a:p>
          <a:p>
            <a:pPr marL="680954" lvl="1" indent="-185715" defTabSz="990478">
              <a:buFontTx/>
              <a:buChar char="-"/>
              <a:defRPr/>
            </a:pPr>
            <a:r>
              <a:rPr lang="en-US" baseline="0" dirty="0" smtClean="0"/>
              <a:t>ISO 14971:2002 Medical Devices – Application of risk management to medical devices</a:t>
            </a:r>
          </a:p>
          <a:p>
            <a:pPr marL="680954" lvl="1" indent="-185715" defTabSz="990478">
              <a:buFontTx/>
              <a:buChar char="-"/>
              <a:defRPr/>
            </a:pPr>
            <a:endParaRPr lang="en-US" baseline="0" dirty="0" smtClean="0"/>
          </a:p>
          <a:p>
            <a:pPr marL="185715" indent="-185715" defTabSz="990478">
              <a:buFontTx/>
              <a:buChar char="-"/>
              <a:defRPr/>
            </a:pPr>
            <a:r>
              <a:rPr lang="en-US" baseline="0" dirty="0" smtClean="0"/>
              <a:t>PGP habits of truncating fingerprints, collision attacks</a:t>
            </a:r>
            <a:endParaRPr lang="en-US" dirty="0" smtClean="0"/>
          </a:p>
        </p:txBody>
      </p:sp>
      <p:sp>
        <p:nvSpPr>
          <p:cNvPr id="4" name="Slide Number Placeholder 3"/>
          <p:cNvSpPr>
            <a:spLocks noGrp="1"/>
          </p:cNvSpPr>
          <p:nvPr>
            <p:ph type="sldNum" sz="quarter" idx="10"/>
          </p:nvPr>
        </p:nvSpPr>
        <p:spPr/>
        <p:txBody>
          <a:bodyPr/>
          <a:lstStyle/>
          <a:p>
            <a:fld id="{7413A1E7-E195-2F43-B936-4F0148D28EAB}" type="slidenum">
              <a:rPr lang="en-US" smtClean="0"/>
              <a:t>38</a:t>
            </a:fld>
            <a:endParaRPr lang="en-US"/>
          </a:p>
        </p:txBody>
      </p:sp>
      <p:sp>
        <p:nvSpPr>
          <p:cNvPr id="5" name="Footer Placeholder 4"/>
          <p:cNvSpPr>
            <a:spLocks noGrp="1"/>
          </p:cNvSpPr>
          <p:nvPr>
            <p:ph type="ftr" sz="quarter" idx="11"/>
          </p:nvPr>
        </p:nvSpPr>
        <p:spPr/>
        <p:txBody>
          <a:bodyPr/>
          <a:lstStyle/>
          <a:p>
            <a:r>
              <a:rPr lang="en-US" smtClean="0"/>
              <a:t>ISACA EuroCACS - Marco Ermini</a:t>
            </a:r>
            <a:endParaRPr lang="en-US"/>
          </a:p>
        </p:txBody>
      </p:sp>
      <p:sp>
        <p:nvSpPr>
          <p:cNvPr id="6" name="Header Placeholder 5"/>
          <p:cNvSpPr>
            <a:spLocks noGrp="1"/>
          </p:cNvSpPr>
          <p:nvPr>
            <p:ph type="hdr" sz="quarter" idx="12"/>
          </p:nvPr>
        </p:nvSpPr>
        <p:spPr/>
        <p:txBody>
          <a:bodyPr/>
          <a:lstStyle/>
          <a:p>
            <a:r>
              <a:rPr lang="en-US" smtClean="0"/>
              <a:t>Security Challenges in Healthcare IoT</a:t>
            </a:r>
            <a:endParaRPr lang="en-US"/>
          </a:p>
        </p:txBody>
      </p:sp>
    </p:spTree>
    <p:extLst>
      <p:ext uri="{BB962C8B-B14F-4D97-AF65-F5344CB8AC3E}">
        <p14:creationId xmlns:p14="http://schemas.microsoft.com/office/powerpoint/2010/main" val="19505547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5715" indent="-185715" defTabSz="990478">
              <a:buFontTx/>
              <a:buChar char="-"/>
              <a:defRPr/>
            </a:pPr>
            <a:r>
              <a:rPr lang="en-US" dirty="0" smtClean="0"/>
              <a:t>FDA</a:t>
            </a:r>
            <a:r>
              <a:rPr lang="en-US" baseline="0" dirty="0" smtClean="0"/>
              <a:t> CFR 21 part 820  Quality System Requirements</a:t>
            </a:r>
          </a:p>
          <a:p>
            <a:pPr marL="680954" lvl="1" indent="-185715" defTabSz="990478">
              <a:buFontTx/>
              <a:buChar char="-"/>
              <a:defRPr/>
            </a:pPr>
            <a:r>
              <a:rPr lang="en-US" baseline="0" dirty="0" smtClean="0"/>
              <a:t>Medical Devices CGMP – Current Good Manufacturing Practice</a:t>
            </a:r>
            <a:endParaRPr lang="en-US" dirty="0" smtClean="0"/>
          </a:p>
          <a:p>
            <a:pPr marL="680954" lvl="1" indent="-185715" defTabSz="990478">
              <a:buFontTx/>
              <a:buChar char="-"/>
              <a:defRPr/>
            </a:pPr>
            <a:r>
              <a:rPr lang="en-US" baseline="0" dirty="0" smtClean="0"/>
              <a:t>The requirements for quality controls, history record keeping, complaints management etc. have all an impact on IT systems.</a:t>
            </a:r>
          </a:p>
          <a:p>
            <a:pPr marL="680954" lvl="1" indent="-185715" defTabSz="990478">
              <a:buFontTx/>
              <a:buChar char="-"/>
              <a:defRPr/>
            </a:pPr>
            <a:r>
              <a:rPr lang="en-US" baseline="0" dirty="0" smtClean="0"/>
              <a:t>E.g. theoretically should register complaints coming from Facebook</a:t>
            </a:r>
          </a:p>
          <a:p>
            <a:pPr marL="680954" lvl="1" indent="-185715" defTabSz="990478">
              <a:buFontTx/>
              <a:buChar char="-"/>
              <a:defRPr/>
            </a:pPr>
            <a:r>
              <a:rPr lang="en-US" baseline="0" dirty="0" smtClean="0"/>
              <a:t>Need to disconnect/tokenize EU users</a:t>
            </a:r>
          </a:p>
          <a:p>
            <a:pPr marL="680954" lvl="1" indent="-185715" defTabSz="990478">
              <a:buFontTx/>
              <a:buChar char="-"/>
              <a:defRPr/>
            </a:pPr>
            <a:r>
              <a:rPr lang="en-US" dirty="0" smtClean="0"/>
              <a:t>Subpart J 820.100 “Corrective and Preventive Action” – must include Cybersecurity</a:t>
            </a:r>
          </a:p>
          <a:p>
            <a:pPr marL="1176193" lvl="2" indent="-185715" defTabSz="990478">
              <a:buFontTx/>
              <a:buChar char="-"/>
              <a:defRPr/>
            </a:pPr>
            <a:r>
              <a:rPr lang="en-US" dirty="0" smtClean="0"/>
              <a:t>“Each manufacturer shall establish and maintain procedures for implementing corrective and preventive action.”</a:t>
            </a:r>
          </a:p>
          <a:p>
            <a:pPr marL="680954" lvl="1" indent="-185715" defTabSz="990478">
              <a:buFontTx/>
              <a:buChar char="-"/>
              <a:defRPr/>
            </a:pPr>
            <a:endParaRPr lang="en-US" dirty="0" smtClean="0"/>
          </a:p>
        </p:txBody>
      </p:sp>
      <p:sp>
        <p:nvSpPr>
          <p:cNvPr id="4" name="Slide Number Placeholder 3"/>
          <p:cNvSpPr>
            <a:spLocks noGrp="1"/>
          </p:cNvSpPr>
          <p:nvPr>
            <p:ph type="sldNum" sz="quarter" idx="10"/>
          </p:nvPr>
        </p:nvSpPr>
        <p:spPr/>
        <p:txBody>
          <a:bodyPr/>
          <a:lstStyle/>
          <a:p>
            <a:fld id="{7413A1E7-E195-2F43-B936-4F0148D28EAB}" type="slidenum">
              <a:rPr lang="en-US" smtClean="0"/>
              <a:t>39</a:t>
            </a:fld>
            <a:endParaRPr lang="en-US"/>
          </a:p>
        </p:txBody>
      </p:sp>
      <p:sp>
        <p:nvSpPr>
          <p:cNvPr id="5" name="Footer Placeholder 4"/>
          <p:cNvSpPr>
            <a:spLocks noGrp="1"/>
          </p:cNvSpPr>
          <p:nvPr>
            <p:ph type="ftr" sz="quarter" idx="11"/>
          </p:nvPr>
        </p:nvSpPr>
        <p:spPr/>
        <p:txBody>
          <a:bodyPr/>
          <a:lstStyle/>
          <a:p>
            <a:r>
              <a:rPr lang="en-US" smtClean="0"/>
              <a:t>ISACA EuroCACS - Marco Ermini</a:t>
            </a:r>
            <a:endParaRPr lang="en-US"/>
          </a:p>
        </p:txBody>
      </p:sp>
      <p:sp>
        <p:nvSpPr>
          <p:cNvPr id="6" name="Header Placeholder 5"/>
          <p:cNvSpPr>
            <a:spLocks noGrp="1"/>
          </p:cNvSpPr>
          <p:nvPr>
            <p:ph type="hdr" sz="quarter" idx="12"/>
          </p:nvPr>
        </p:nvSpPr>
        <p:spPr/>
        <p:txBody>
          <a:bodyPr/>
          <a:lstStyle/>
          <a:p>
            <a:r>
              <a:rPr lang="en-US" smtClean="0"/>
              <a:t>Security Challenges in Healthcare IoT</a:t>
            </a:r>
            <a:endParaRPr lang="en-US"/>
          </a:p>
        </p:txBody>
      </p:sp>
    </p:spTree>
    <p:extLst>
      <p:ext uri="{BB962C8B-B14F-4D97-AF65-F5344CB8AC3E}">
        <p14:creationId xmlns:p14="http://schemas.microsoft.com/office/powerpoint/2010/main" val="2076551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5715" indent="-185715">
              <a:buFontTx/>
              <a:buChar char="-"/>
            </a:pPr>
            <a:r>
              <a:rPr lang="en-GB" sz="1000" dirty="0"/>
              <a:t>Marc Andreessen, WSJ, 2011</a:t>
            </a:r>
          </a:p>
          <a:p>
            <a:pPr marL="680954" lvl="1" indent="-185715">
              <a:buFontTx/>
              <a:buChar char="-"/>
            </a:pPr>
            <a:r>
              <a:rPr lang="en-GB" sz="1000" dirty="0"/>
              <a:t>“</a:t>
            </a:r>
            <a:r>
              <a:rPr lang="en-GB" sz="1000" noProof="0" dirty="0" smtClean="0"/>
              <a:t>we are in the middle of a dramatic and broad technological and economic shift in which software companies are poised to take over large swathes of the economy.”</a:t>
            </a:r>
          </a:p>
          <a:p>
            <a:pPr marL="680954" lvl="1" indent="-185715">
              <a:buFontTx/>
              <a:buChar char="-"/>
            </a:pPr>
            <a:r>
              <a:rPr lang="en-GB" sz="1000" noProof="0" dirty="0" smtClean="0"/>
              <a:t>“industries to be disrupted by software”</a:t>
            </a:r>
          </a:p>
          <a:p>
            <a:pPr marL="680954" lvl="1" indent="-185715">
              <a:buFontTx/>
              <a:buChar char="-"/>
            </a:pPr>
            <a:r>
              <a:rPr lang="en-GB" sz="1000" dirty="0"/>
              <a:t>“</a:t>
            </a:r>
            <a:r>
              <a:rPr lang="en-GB" sz="1000" noProof="0" dirty="0" smtClean="0"/>
              <a:t>all of the technology required to transform industries through software finally works and can be widely delivered at global scale.”</a:t>
            </a:r>
          </a:p>
          <a:p>
            <a:pPr marL="185715" indent="-185715">
              <a:buFontTx/>
              <a:buChar char="-"/>
            </a:pPr>
            <a:endParaRPr lang="en-GB" sz="1000" dirty="0"/>
          </a:p>
          <a:p>
            <a:pPr marL="680954" lvl="1" indent="-185715">
              <a:buFontTx/>
              <a:buChar char="-"/>
            </a:pPr>
            <a:r>
              <a:rPr lang="en-GB" sz="1000" noProof="0" dirty="0" smtClean="0"/>
              <a:t>World's largest bookseller, Amazon, is a software company</a:t>
            </a:r>
          </a:p>
          <a:p>
            <a:pPr marL="680954" lvl="1" indent="-185715">
              <a:buFontTx/>
              <a:buChar char="-"/>
            </a:pPr>
            <a:r>
              <a:rPr lang="en-GB" sz="1000" noProof="0" dirty="0" smtClean="0"/>
              <a:t>largest video service by number of subscribers is a software company: Netflix.</a:t>
            </a:r>
          </a:p>
          <a:p>
            <a:pPr marL="680954" lvl="1" indent="-185715">
              <a:buFontTx/>
              <a:buChar char="-"/>
            </a:pPr>
            <a:r>
              <a:rPr lang="en-GB" sz="1000" noProof="0" dirty="0" smtClean="0"/>
              <a:t>dominant music companies are software companies, too: Apple's iTunes, Spotify and Pandora.</a:t>
            </a:r>
          </a:p>
          <a:p>
            <a:pPr marL="680954" lvl="1" indent="-185715">
              <a:buFontTx/>
              <a:buChar char="-"/>
            </a:pPr>
            <a:r>
              <a:rPr lang="en-GB" sz="1000" noProof="0" dirty="0" smtClean="0"/>
              <a:t>fastest growing entertainment companies are videogame makers</a:t>
            </a:r>
          </a:p>
          <a:p>
            <a:pPr marL="680954" lvl="1" indent="-185715">
              <a:buFontTx/>
              <a:buChar char="-"/>
            </a:pPr>
            <a:r>
              <a:rPr lang="en-GB" sz="1000" noProof="0" dirty="0" smtClean="0"/>
              <a:t>best new movie production company in many decades, Pixar, was a software company</a:t>
            </a:r>
          </a:p>
          <a:p>
            <a:pPr marL="680954" lvl="1" indent="-185715">
              <a:buFontTx/>
              <a:buChar char="-"/>
            </a:pPr>
            <a:r>
              <a:rPr lang="en-GB" sz="1000" noProof="0" dirty="0" smtClean="0"/>
              <a:t>largest direct marketing platform is a software company—Google</a:t>
            </a:r>
          </a:p>
          <a:p>
            <a:pPr marL="680954" lvl="1" indent="-185715">
              <a:buFontTx/>
              <a:buChar char="-"/>
            </a:pPr>
            <a:r>
              <a:rPr lang="en-GB" sz="1000" noProof="0" dirty="0" smtClean="0"/>
              <a:t>Today's fastest growing telecom company is Skype – CenturyLink declines at 7% rate yearly</a:t>
            </a:r>
          </a:p>
          <a:p>
            <a:pPr marL="680954" lvl="1" indent="-185715">
              <a:buFontTx/>
              <a:buChar char="-"/>
            </a:pPr>
            <a:r>
              <a:rPr lang="en-GB" sz="1000" noProof="0" dirty="0" smtClean="0"/>
              <a:t>“Tyres</a:t>
            </a:r>
            <a:r>
              <a:rPr lang="en-GB" sz="1000" baseline="0" noProof="0" dirty="0" smtClean="0"/>
              <a:t> as a service” – Pirelli and Michelin.  No more 4/5 years dealers’ contracts</a:t>
            </a:r>
            <a:endParaRPr lang="en-GB" sz="1000" noProof="0" dirty="0" smtClean="0"/>
          </a:p>
          <a:p>
            <a:pPr marL="185715" indent="-185715">
              <a:buFontTx/>
              <a:buChar char="-"/>
            </a:pPr>
            <a:endParaRPr lang="en-GB" sz="1000" dirty="0"/>
          </a:p>
          <a:p>
            <a:pPr marL="185715" indent="-185715">
              <a:buFontTx/>
              <a:buChar char="-"/>
            </a:pPr>
            <a:r>
              <a:rPr lang="en-GB" sz="1000" noProof="0" dirty="0" smtClean="0"/>
              <a:t>Software is also eating much of the value chain of industries that are widely viewed as primarily existing in the physical world</a:t>
            </a:r>
          </a:p>
          <a:p>
            <a:pPr marL="680954" lvl="1" indent="-185715">
              <a:buFontTx/>
              <a:buChar char="-"/>
            </a:pPr>
            <a:r>
              <a:rPr lang="en-GB" sz="1000" dirty="0"/>
              <a:t>Cars, logistics at Wal-Mart, FedEx, oil and gas, agriculture, financial services, etc.</a:t>
            </a:r>
          </a:p>
          <a:p>
            <a:pPr marL="680954" lvl="1" indent="-185715">
              <a:buFontTx/>
              <a:buChar char="-"/>
            </a:pPr>
            <a:endParaRPr lang="en-GB" sz="1000" dirty="0"/>
          </a:p>
          <a:p>
            <a:pPr marL="185715" indent="-185715" defTabSz="990478">
              <a:buFontTx/>
              <a:buChar char="-"/>
              <a:defRPr/>
            </a:pPr>
            <a:r>
              <a:rPr lang="en-GB" sz="1000" dirty="0"/>
              <a:t>the agile management practices developed in software under headings like Agile, Scrum and Continuous Delivery, are now appearing in other sectors, such as auto manufacturing, routers, hydraulics, groceries, retail, and many more.</a:t>
            </a:r>
          </a:p>
        </p:txBody>
      </p:sp>
      <p:sp>
        <p:nvSpPr>
          <p:cNvPr id="4" name="Slide Number Placeholder 3"/>
          <p:cNvSpPr>
            <a:spLocks noGrp="1"/>
          </p:cNvSpPr>
          <p:nvPr>
            <p:ph type="sldNum" sz="quarter" idx="10"/>
          </p:nvPr>
        </p:nvSpPr>
        <p:spPr/>
        <p:txBody>
          <a:bodyPr/>
          <a:lstStyle/>
          <a:p>
            <a:fld id="{7413A1E7-E195-2F43-B936-4F0148D28EAB}" type="slidenum">
              <a:rPr lang="en-US" smtClean="0"/>
              <a:t>4</a:t>
            </a:fld>
            <a:endParaRPr lang="en-US" dirty="0"/>
          </a:p>
        </p:txBody>
      </p:sp>
      <p:sp>
        <p:nvSpPr>
          <p:cNvPr id="5" name="Footer Placeholder 4"/>
          <p:cNvSpPr>
            <a:spLocks noGrp="1"/>
          </p:cNvSpPr>
          <p:nvPr>
            <p:ph type="ftr" sz="quarter" idx="11"/>
          </p:nvPr>
        </p:nvSpPr>
        <p:spPr/>
        <p:txBody>
          <a:bodyPr/>
          <a:lstStyle/>
          <a:p>
            <a:r>
              <a:rPr lang="en-US" smtClean="0"/>
              <a:t>ISACA EuroCACS - Marco Ermini</a:t>
            </a:r>
            <a:endParaRPr lang="en-US"/>
          </a:p>
        </p:txBody>
      </p:sp>
      <p:sp>
        <p:nvSpPr>
          <p:cNvPr id="6" name="Header Placeholder 5"/>
          <p:cNvSpPr>
            <a:spLocks noGrp="1"/>
          </p:cNvSpPr>
          <p:nvPr>
            <p:ph type="hdr" sz="quarter" idx="12"/>
          </p:nvPr>
        </p:nvSpPr>
        <p:spPr/>
        <p:txBody>
          <a:bodyPr/>
          <a:lstStyle/>
          <a:p>
            <a:r>
              <a:rPr lang="en-US" smtClean="0"/>
              <a:t>Security Challenges in Healthcare IoT</a:t>
            </a:r>
            <a:endParaRPr lang="en-US"/>
          </a:p>
        </p:txBody>
      </p:sp>
    </p:spTree>
    <p:extLst>
      <p:ext uri="{BB962C8B-B14F-4D97-AF65-F5344CB8AC3E}">
        <p14:creationId xmlns:p14="http://schemas.microsoft.com/office/powerpoint/2010/main" val="3596529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5715" indent="-185715" defTabSz="990478">
              <a:buFontTx/>
              <a:buChar char="-"/>
              <a:defRPr/>
            </a:pPr>
            <a:r>
              <a:rPr lang="en-US" sz="1000" dirty="0" smtClean="0"/>
              <a:t>The FDA, as a part of its Content of Premarket Submissions for Management of Cybersecurity in Medical Devices (June 2013)</a:t>
            </a:r>
          </a:p>
          <a:p>
            <a:pPr marL="680954" lvl="1" indent="-185715" defTabSz="990478">
              <a:buFontTx/>
              <a:buChar char="-"/>
              <a:defRPr/>
            </a:pPr>
            <a:r>
              <a:rPr lang="en-US" sz="1000" dirty="0" smtClean="0"/>
              <a:t>The scope of the Guidance covers the following:</a:t>
            </a:r>
          </a:p>
          <a:p>
            <a:pPr marL="1176193" lvl="2" indent="-185715" defTabSz="990478">
              <a:buFontTx/>
              <a:buChar char="-"/>
              <a:defRPr/>
            </a:pPr>
            <a:r>
              <a:rPr lang="en-US" sz="1000" dirty="0" smtClean="0"/>
              <a:t>510k, de novo submissions, Premarket Approval Applications (PMAs), product development protocols, and humanitarian device exemption</a:t>
            </a:r>
          </a:p>
          <a:p>
            <a:pPr marL="1176193" lvl="2" indent="-185715" defTabSz="990478">
              <a:buFontTx/>
              <a:buChar char="-"/>
              <a:defRPr/>
            </a:pPr>
            <a:r>
              <a:rPr lang="en-US" sz="1000" dirty="0"/>
              <a:t>(510k is a premarket submission made to FDA to demonstrate that the device to be marketed is at least as safe and effective, that is, substantially equivalent, to a legally marketed device (21 CFR §807.92(a)(3)) that is not subject to premarket approval).</a:t>
            </a:r>
            <a:endParaRPr lang="en-GB" sz="1000" noProof="0" dirty="0" smtClean="0"/>
          </a:p>
          <a:p>
            <a:pPr marL="680954" lvl="1" indent="-185715" defTabSz="990478">
              <a:buFontTx/>
              <a:buChar char="-"/>
              <a:defRPr/>
            </a:pPr>
            <a:r>
              <a:rPr lang="en-US" sz="1000" dirty="0" smtClean="0"/>
              <a:t>Devices capable of connecting via wireless</a:t>
            </a:r>
            <a:r>
              <a:rPr lang="en-US" sz="1000" baseline="0" dirty="0" smtClean="0"/>
              <a:t> or wired, Internet or networks, or portable media</a:t>
            </a:r>
            <a:endParaRPr lang="en-GB" sz="1000" dirty="0"/>
          </a:p>
          <a:p>
            <a:pPr marL="680954" lvl="1" indent="-185715" defTabSz="990478">
              <a:buFontTx/>
              <a:buChar char="-"/>
              <a:defRPr/>
            </a:pPr>
            <a:r>
              <a:rPr lang="en-GB" sz="1000" dirty="0"/>
              <a:t>Encourages medical device manufacturers to produce evidence that their ISO 14971 risk management process considered information security risks to the medical device, and addressed those risks with appropriate security controls as part of the device’s </a:t>
            </a:r>
            <a:r>
              <a:rPr lang="de-DE" sz="1000" dirty="0"/>
              <a:t>„</a:t>
            </a:r>
            <a:r>
              <a:rPr lang="en-US" sz="1000" dirty="0" smtClean="0"/>
              <a:t>design and development”</a:t>
            </a:r>
            <a:endParaRPr lang="en-GB" sz="1000" noProof="0" dirty="0" smtClean="0"/>
          </a:p>
          <a:p>
            <a:pPr marL="680954" lvl="1" indent="-185715" defTabSz="990478">
              <a:buFontTx/>
              <a:buChar char="-"/>
              <a:defRPr/>
            </a:pPr>
            <a:r>
              <a:rPr lang="en-GB" sz="1000" noProof="0" dirty="0" smtClean="0"/>
              <a:t>Manufacturers should establish design inputs for their device related to cybersecurity, and establish a cybersecurity vulnerability and management approach as part of the software validation and risk analysis that is required by 21 CFR 820.30(g).</a:t>
            </a:r>
            <a:endParaRPr lang="en-US" sz="1000" dirty="0" smtClean="0"/>
          </a:p>
          <a:p>
            <a:pPr marL="680954" lvl="1" indent="-185715" defTabSz="990478">
              <a:buFontTx/>
              <a:buChar char="-"/>
              <a:defRPr/>
            </a:pPr>
            <a:r>
              <a:rPr lang="en-GB" sz="1000" noProof="0" dirty="0" smtClean="0"/>
              <a:t>Cybersecurity</a:t>
            </a:r>
            <a:r>
              <a:rPr lang="en-GB" sz="1000" baseline="0" noProof="0" dirty="0" smtClean="0"/>
              <a:t> documentation: hazard analysis, traceability matrix between risks and controls, plan to provide validating software updates, summary of controls to keep software integrity, instruction with additional requirements such as firewall, AV, etc.</a:t>
            </a:r>
            <a:endParaRPr lang="en-GB" sz="1000" noProof="0" dirty="0" smtClean="0"/>
          </a:p>
          <a:p>
            <a:pPr marL="680954" lvl="1" indent="-185715" defTabSz="990478">
              <a:buFontTx/>
              <a:buChar char="-"/>
              <a:defRPr/>
            </a:pPr>
            <a:r>
              <a:rPr lang="en-GB" sz="1000" noProof="0" dirty="0" smtClean="0"/>
              <a:t>Calls for NIST Cybersecurity Framework for critical infrastructure (2014) in the context of hospitals</a:t>
            </a:r>
          </a:p>
        </p:txBody>
      </p:sp>
      <p:sp>
        <p:nvSpPr>
          <p:cNvPr id="4" name="Slide Number Placeholder 3"/>
          <p:cNvSpPr>
            <a:spLocks noGrp="1"/>
          </p:cNvSpPr>
          <p:nvPr>
            <p:ph type="sldNum" sz="quarter" idx="10"/>
          </p:nvPr>
        </p:nvSpPr>
        <p:spPr/>
        <p:txBody>
          <a:bodyPr/>
          <a:lstStyle/>
          <a:p>
            <a:fld id="{7413A1E7-E195-2F43-B936-4F0148D28EAB}" type="slidenum">
              <a:rPr lang="en-US" smtClean="0"/>
              <a:t>40</a:t>
            </a:fld>
            <a:endParaRPr lang="en-US"/>
          </a:p>
        </p:txBody>
      </p:sp>
      <p:sp>
        <p:nvSpPr>
          <p:cNvPr id="5" name="Footer Placeholder 4"/>
          <p:cNvSpPr>
            <a:spLocks noGrp="1"/>
          </p:cNvSpPr>
          <p:nvPr>
            <p:ph type="ftr" sz="quarter" idx="11"/>
          </p:nvPr>
        </p:nvSpPr>
        <p:spPr/>
        <p:txBody>
          <a:bodyPr/>
          <a:lstStyle/>
          <a:p>
            <a:r>
              <a:rPr lang="en-US" smtClean="0"/>
              <a:t>ISACA EuroCACS - Marco Ermini</a:t>
            </a:r>
            <a:endParaRPr lang="en-US"/>
          </a:p>
        </p:txBody>
      </p:sp>
      <p:sp>
        <p:nvSpPr>
          <p:cNvPr id="6" name="Header Placeholder 5"/>
          <p:cNvSpPr>
            <a:spLocks noGrp="1"/>
          </p:cNvSpPr>
          <p:nvPr>
            <p:ph type="hdr" sz="quarter" idx="12"/>
          </p:nvPr>
        </p:nvSpPr>
        <p:spPr/>
        <p:txBody>
          <a:bodyPr/>
          <a:lstStyle/>
          <a:p>
            <a:r>
              <a:rPr lang="en-US" smtClean="0"/>
              <a:t>Security Challenges in Healthcare IoT</a:t>
            </a:r>
            <a:endParaRPr lang="en-US"/>
          </a:p>
        </p:txBody>
      </p:sp>
    </p:spTree>
    <p:extLst>
      <p:ext uri="{BB962C8B-B14F-4D97-AF65-F5344CB8AC3E}">
        <p14:creationId xmlns:p14="http://schemas.microsoft.com/office/powerpoint/2010/main" val="6723300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5715" indent="-185715" defTabSz="990478">
              <a:buFontTx/>
              <a:buChar char="-"/>
              <a:defRPr/>
            </a:pPr>
            <a:r>
              <a:rPr lang="en-GB" noProof="0" dirty="0" smtClean="0"/>
              <a:t>Not holistic approach.  E.g. if a risk is targeted at backend application,</a:t>
            </a:r>
          </a:p>
          <a:p>
            <a:endParaRPr lang="en-GB" noProof="0" dirty="0"/>
          </a:p>
        </p:txBody>
      </p:sp>
      <p:sp>
        <p:nvSpPr>
          <p:cNvPr id="4" name="Slide Number Placeholder 3"/>
          <p:cNvSpPr>
            <a:spLocks noGrp="1"/>
          </p:cNvSpPr>
          <p:nvPr>
            <p:ph type="sldNum" sz="quarter" idx="10"/>
          </p:nvPr>
        </p:nvSpPr>
        <p:spPr/>
        <p:txBody>
          <a:bodyPr/>
          <a:lstStyle/>
          <a:p>
            <a:fld id="{7413A1E7-E195-2F43-B936-4F0148D28EAB}" type="slidenum">
              <a:rPr lang="en-US" smtClean="0"/>
              <a:t>41</a:t>
            </a:fld>
            <a:endParaRPr lang="en-US"/>
          </a:p>
        </p:txBody>
      </p:sp>
      <p:sp>
        <p:nvSpPr>
          <p:cNvPr id="5" name="Footer Placeholder 4"/>
          <p:cNvSpPr>
            <a:spLocks noGrp="1"/>
          </p:cNvSpPr>
          <p:nvPr>
            <p:ph type="ftr" sz="quarter" idx="11"/>
          </p:nvPr>
        </p:nvSpPr>
        <p:spPr/>
        <p:txBody>
          <a:bodyPr/>
          <a:lstStyle/>
          <a:p>
            <a:r>
              <a:rPr lang="en-US" smtClean="0"/>
              <a:t>ISACA EuroCACS - Marco Ermini</a:t>
            </a:r>
            <a:endParaRPr lang="en-US"/>
          </a:p>
        </p:txBody>
      </p:sp>
      <p:sp>
        <p:nvSpPr>
          <p:cNvPr id="6" name="Header Placeholder 5"/>
          <p:cNvSpPr>
            <a:spLocks noGrp="1"/>
          </p:cNvSpPr>
          <p:nvPr>
            <p:ph type="hdr" sz="quarter" idx="12"/>
          </p:nvPr>
        </p:nvSpPr>
        <p:spPr/>
        <p:txBody>
          <a:bodyPr/>
          <a:lstStyle/>
          <a:p>
            <a:r>
              <a:rPr lang="en-US" smtClean="0"/>
              <a:t>Security Challenges in Healthcare IoT</a:t>
            </a:r>
            <a:endParaRPr lang="en-US"/>
          </a:p>
        </p:txBody>
      </p:sp>
    </p:spTree>
    <p:extLst>
      <p:ext uri="{BB962C8B-B14F-4D97-AF65-F5344CB8AC3E}">
        <p14:creationId xmlns:p14="http://schemas.microsoft.com/office/powerpoint/2010/main" val="13263223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5715" indent="-185715" defTabSz="990478">
              <a:buFontTx/>
              <a:buChar char="-"/>
              <a:defRPr/>
            </a:pPr>
            <a:r>
              <a:rPr lang="en-US" dirty="0" smtClean="0"/>
              <a:t>FDA on OTS Software</a:t>
            </a:r>
          </a:p>
          <a:p>
            <a:pPr marL="680954" lvl="1" indent="-185715" defTabSz="990478">
              <a:buFontTx/>
              <a:buChar char="-"/>
              <a:defRPr/>
            </a:pPr>
            <a:r>
              <a:rPr lang="en-US" dirty="0" smtClean="0"/>
              <a:t>Like POS,</a:t>
            </a:r>
            <a:r>
              <a:rPr lang="en-US" baseline="0" dirty="0" smtClean="0"/>
              <a:t> </a:t>
            </a:r>
            <a:r>
              <a:rPr lang="en-US" dirty="0" smtClean="0"/>
              <a:t>ATM, smartphones etc., medical devices also run embedded OSes</a:t>
            </a:r>
            <a:r>
              <a:rPr lang="en-US" baseline="0" dirty="0" smtClean="0"/>
              <a:t> (Windows XP-E, VxWorks, QNX) which can have vulnerabilities</a:t>
            </a:r>
          </a:p>
          <a:p>
            <a:pPr marL="680954" lvl="1" indent="-185715" defTabSz="990478">
              <a:buFontTx/>
              <a:buChar char="-"/>
              <a:defRPr/>
            </a:pPr>
            <a:r>
              <a:rPr lang="en-US" baseline="0" dirty="0" smtClean="0"/>
              <a:t>“Cybersecurity vulnerability”</a:t>
            </a:r>
          </a:p>
          <a:p>
            <a:pPr marL="680954" lvl="1" indent="-185715" defTabSz="990478">
              <a:buFontTx/>
              <a:buChar char="-"/>
              <a:defRPr/>
            </a:pPr>
            <a:r>
              <a:rPr lang="en-US" baseline="0" dirty="0" smtClean="0"/>
              <a:t>Focus on risks affecting the performance of the device and health of the patient</a:t>
            </a:r>
          </a:p>
          <a:p>
            <a:pPr marL="680954" lvl="1" indent="-185715" defTabSz="990478">
              <a:buFontTx/>
              <a:buChar char="-"/>
              <a:defRPr/>
            </a:pPr>
            <a:r>
              <a:rPr lang="en-US" baseline="0" dirty="0" smtClean="0"/>
              <a:t>Duty to “systematically analyze sources of information and implement actions needed to correct and prevent problems” as described into 820.100 - </a:t>
            </a:r>
            <a:r>
              <a:rPr lang="en-US" dirty="0" smtClean="0"/>
              <a:t>“Corrective and Preventive Action”</a:t>
            </a:r>
            <a:endParaRPr lang="en-US" baseline="0" dirty="0" smtClean="0"/>
          </a:p>
        </p:txBody>
      </p:sp>
      <p:sp>
        <p:nvSpPr>
          <p:cNvPr id="4" name="Slide Number Placeholder 3"/>
          <p:cNvSpPr>
            <a:spLocks noGrp="1"/>
          </p:cNvSpPr>
          <p:nvPr>
            <p:ph type="sldNum" sz="quarter" idx="10"/>
          </p:nvPr>
        </p:nvSpPr>
        <p:spPr/>
        <p:txBody>
          <a:bodyPr/>
          <a:lstStyle/>
          <a:p>
            <a:fld id="{7413A1E7-E195-2F43-B936-4F0148D28EAB}" type="slidenum">
              <a:rPr lang="en-US" smtClean="0"/>
              <a:t>42</a:t>
            </a:fld>
            <a:endParaRPr lang="en-US"/>
          </a:p>
        </p:txBody>
      </p:sp>
      <p:sp>
        <p:nvSpPr>
          <p:cNvPr id="5" name="Footer Placeholder 4"/>
          <p:cNvSpPr>
            <a:spLocks noGrp="1"/>
          </p:cNvSpPr>
          <p:nvPr>
            <p:ph type="ftr" sz="quarter" idx="11"/>
          </p:nvPr>
        </p:nvSpPr>
        <p:spPr/>
        <p:txBody>
          <a:bodyPr/>
          <a:lstStyle/>
          <a:p>
            <a:r>
              <a:rPr lang="en-US" smtClean="0"/>
              <a:t>ISACA EuroCACS - Marco Ermini</a:t>
            </a:r>
            <a:endParaRPr lang="en-US"/>
          </a:p>
        </p:txBody>
      </p:sp>
      <p:sp>
        <p:nvSpPr>
          <p:cNvPr id="6" name="Header Placeholder 5"/>
          <p:cNvSpPr>
            <a:spLocks noGrp="1"/>
          </p:cNvSpPr>
          <p:nvPr>
            <p:ph type="hdr" sz="quarter" idx="12"/>
          </p:nvPr>
        </p:nvSpPr>
        <p:spPr/>
        <p:txBody>
          <a:bodyPr/>
          <a:lstStyle/>
          <a:p>
            <a:r>
              <a:rPr lang="en-US" smtClean="0"/>
              <a:t>Security Challenges in Healthcare IoT</a:t>
            </a:r>
            <a:endParaRPr lang="en-US"/>
          </a:p>
        </p:txBody>
      </p:sp>
    </p:spTree>
    <p:extLst>
      <p:ext uri="{BB962C8B-B14F-4D97-AF65-F5344CB8AC3E}">
        <p14:creationId xmlns:p14="http://schemas.microsoft.com/office/powerpoint/2010/main" val="6469980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5715" indent="-185715" defTabSz="990478">
              <a:buFontTx/>
              <a:buChar char="-"/>
              <a:defRPr/>
            </a:pPr>
            <a:r>
              <a:rPr lang="en-US" dirty="0" smtClean="0"/>
              <a:t>NIST Cybersecurity Framework</a:t>
            </a:r>
          </a:p>
          <a:p>
            <a:pPr marL="680954" lvl="1" indent="-185715" defTabSz="990478">
              <a:buFontTx/>
              <a:buChar char="-"/>
              <a:defRPr/>
            </a:pPr>
            <a:r>
              <a:rPr lang="en-US" dirty="0" smtClean="0"/>
              <a:t>President Order, Improving Critical Infrastructure Cybersecurity, in February 2013.</a:t>
            </a:r>
          </a:p>
          <a:p>
            <a:pPr marL="680954" lvl="1" indent="-185715" defTabSz="990478">
              <a:buFontTx/>
              <a:buChar char="-"/>
              <a:defRPr/>
            </a:pPr>
            <a:r>
              <a:rPr lang="en-US" dirty="0" smtClean="0"/>
              <a:t>Framework for Improving Critical Infrastructure Cybersecurity,</a:t>
            </a:r>
            <a:r>
              <a:rPr lang="en-US" baseline="0" dirty="0" smtClean="0"/>
              <a:t> February 2014.</a:t>
            </a:r>
            <a:endParaRPr lang="en-US" dirty="0" smtClean="0"/>
          </a:p>
          <a:p>
            <a:pPr marL="680954" lvl="1" indent="-185715" defTabSz="990478">
              <a:buFontTx/>
              <a:buChar char="-"/>
              <a:defRPr/>
            </a:pPr>
            <a:r>
              <a:rPr lang="en-US" dirty="0" smtClean="0"/>
              <a:t>Focus on the three components: Confidentiality, Integrity, Availability (CIA)</a:t>
            </a:r>
          </a:p>
          <a:p>
            <a:pPr marL="680954" lvl="1" indent="-185715" defTabSz="990478">
              <a:buFontTx/>
              <a:buChar char="-"/>
              <a:defRPr/>
            </a:pPr>
            <a:r>
              <a:rPr lang="en-US" dirty="0" smtClean="0"/>
              <a:t>Focus</a:t>
            </a:r>
            <a:r>
              <a:rPr lang="en-US" baseline="0" dirty="0" smtClean="0"/>
              <a:t> on critical infrastructure (healthcare facilities)</a:t>
            </a:r>
          </a:p>
          <a:p>
            <a:pPr marL="680954" lvl="1" indent="-185715" defTabSz="990478">
              <a:buFontTx/>
              <a:buChar char="-"/>
              <a:defRPr/>
            </a:pPr>
            <a:endParaRPr lang="en-GB" noProof="0" dirty="0" smtClean="0"/>
          </a:p>
          <a:p>
            <a:pPr marL="185715" indent="-185715">
              <a:buFontTx/>
              <a:buChar char="-"/>
            </a:pPr>
            <a:r>
              <a:rPr lang="en-GB" noProof="0" dirty="0" smtClean="0"/>
              <a:t>Applying the 2014 NIST voluntary Framework for Improving Critical Infrastructure Cybersecurity, which includes the core principles of “Identify, Protect, Detect, Respond and Recover”;</a:t>
            </a:r>
          </a:p>
          <a:p>
            <a:pPr marL="185715" indent="-185715">
              <a:buFontTx/>
              <a:buChar char="-"/>
            </a:pPr>
            <a:r>
              <a:rPr lang="en-GB" noProof="0" dirty="0" smtClean="0"/>
              <a:t>Monitoring cybersecurity information sources for identification and detection of cybersecurity vulnerabilities and risk;</a:t>
            </a:r>
          </a:p>
          <a:p>
            <a:pPr marL="185715" indent="-185715">
              <a:buFontTx/>
              <a:buChar char="-"/>
            </a:pPr>
            <a:r>
              <a:rPr lang="en-GB" noProof="0" dirty="0" smtClean="0"/>
              <a:t>Understanding, assessing and detecting presence and impact of a vulnerability;</a:t>
            </a:r>
          </a:p>
          <a:p>
            <a:pPr marL="185715" indent="-185715">
              <a:buFontTx/>
              <a:buChar char="-"/>
            </a:pPr>
            <a:r>
              <a:rPr lang="en-GB" noProof="0" dirty="0" smtClean="0"/>
              <a:t>Establishing and communicating processes for vulnerability intake and handling;</a:t>
            </a:r>
          </a:p>
          <a:p>
            <a:pPr marL="185715" indent="-185715">
              <a:buFontTx/>
              <a:buChar char="-"/>
            </a:pPr>
            <a:r>
              <a:rPr lang="en-GB" noProof="0" dirty="0" smtClean="0"/>
              <a:t>Clearly defining essential clinical performance to develop mitigations that protect, respond and recover from the cybersecurity risk;</a:t>
            </a:r>
          </a:p>
          <a:p>
            <a:pPr marL="185715" indent="-185715">
              <a:buFontTx/>
              <a:buChar char="-"/>
            </a:pPr>
            <a:r>
              <a:rPr lang="en-GB" noProof="0" dirty="0" smtClean="0"/>
              <a:t>Adopting a coordinated vulnerability disclosure policy and practice; and</a:t>
            </a:r>
          </a:p>
          <a:p>
            <a:pPr marL="185715" indent="-185715">
              <a:buFontTx/>
              <a:buChar char="-"/>
            </a:pPr>
            <a:r>
              <a:rPr lang="en-GB" noProof="0" dirty="0" smtClean="0"/>
              <a:t>Deploying mitigations that address cybersecurity risk early and prior to exploitation.</a:t>
            </a:r>
          </a:p>
          <a:p>
            <a:endParaRPr lang="en-GB" noProof="0" dirty="0"/>
          </a:p>
        </p:txBody>
      </p:sp>
      <p:sp>
        <p:nvSpPr>
          <p:cNvPr id="4" name="Slide Number Placeholder 3"/>
          <p:cNvSpPr>
            <a:spLocks noGrp="1"/>
          </p:cNvSpPr>
          <p:nvPr>
            <p:ph type="sldNum" sz="quarter" idx="10"/>
          </p:nvPr>
        </p:nvSpPr>
        <p:spPr/>
        <p:txBody>
          <a:bodyPr/>
          <a:lstStyle/>
          <a:p>
            <a:fld id="{7413A1E7-E195-2F43-B936-4F0148D28EAB}" type="slidenum">
              <a:rPr lang="en-US" smtClean="0"/>
              <a:t>43</a:t>
            </a:fld>
            <a:endParaRPr lang="en-US"/>
          </a:p>
        </p:txBody>
      </p:sp>
      <p:sp>
        <p:nvSpPr>
          <p:cNvPr id="5" name="Footer Placeholder 4"/>
          <p:cNvSpPr>
            <a:spLocks noGrp="1"/>
          </p:cNvSpPr>
          <p:nvPr>
            <p:ph type="ftr" sz="quarter" idx="11"/>
          </p:nvPr>
        </p:nvSpPr>
        <p:spPr/>
        <p:txBody>
          <a:bodyPr/>
          <a:lstStyle/>
          <a:p>
            <a:r>
              <a:rPr lang="en-US" smtClean="0"/>
              <a:t>ISACA EuroCACS - Marco Ermini</a:t>
            </a:r>
            <a:endParaRPr lang="en-US"/>
          </a:p>
        </p:txBody>
      </p:sp>
      <p:sp>
        <p:nvSpPr>
          <p:cNvPr id="6" name="Header Placeholder 5"/>
          <p:cNvSpPr>
            <a:spLocks noGrp="1"/>
          </p:cNvSpPr>
          <p:nvPr>
            <p:ph type="hdr" sz="quarter" idx="12"/>
          </p:nvPr>
        </p:nvSpPr>
        <p:spPr/>
        <p:txBody>
          <a:bodyPr/>
          <a:lstStyle/>
          <a:p>
            <a:r>
              <a:rPr lang="en-US" smtClean="0"/>
              <a:t>Security Challenges in Healthcare IoT</a:t>
            </a:r>
            <a:endParaRPr lang="en-US"/>
          </a:p>
        </p:txBody>
      </p:sp>
    </p:spTree>
    <p:extLst>
      <p:ext uri="{BB962C8B-B14F-4D97-AF65-F5344CB8AC3E}">
        <p14:creationId xmlns:p14="http://schemas.microsoft.com/office/powerpoint/2010/main" val="8163325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90478" rtl="0" eaLnBrk="1" fontAlgn="auto" latinLnBrk="0" hangingPunct="1">
              <a:lnSpc>
                <a:spcPct val="100000"/>
              </a:lnSpc>
              <a:spcBef>
                <a:spcPts val="0"/>
              </a:spcBef>
              <a:spcAft>
                <a:spcPts val="0"/>
              </a:spcAft>
              <a:buClrTx/>
              <a:buSzTx/>
              <a:buFontTx/>
              <a:buNone/>
              <a:tabLst/>
              <a:defRPr/>
            </a:pPr>
            <a:r>
              <a:rPr lang="en-US" sz="800" dirty="0" smtClean="0"/>
              <a:t>Voluntary use - </a:t>
            </a:r>
            <a:r>
              <a:rPr lang="en-GB" sz="800" noProof="0" dirty="0" smtClean="0"/>
              <a:t>guidance: the usage is “recommended”</a:t>
            </a:r>
            <a:endParaRPr lang="en-US" sz="800" dirty="0" smtClean="0"/>
          </a:p>
          <a:p>
            <a:pPr marL="185715" indent="-185715" defTabSz="990478">
              <a:buFontTx/>
              <a:buChar char="-"/>
              <a:defRPr/>
            </a:pPr>
            <a:r>
              <a:rPr lang="en-US" sz="800" dirty="0" smtClean="0"/>
              <a:t>NIST Framework is focused on Critical Infrastructure</a:t>
            </a:r>
          </a:p>
          <a:p>
            <a:pPr marL="185715" indent="-185715" defTabSz="990478">
              <a:buFontTx/>
              <a:buChar char="-"/>
              <a:defRPr/>
            </a:pPr>
            <a:endParaRPr lang="en-US" sz="800" dirty="0" smtClean="0"/>
          </a:p>
          <a:p>
            <a:pPr marL="0" indent="0" defTabSz="990478">
              <a:buFontTx/>
              <a:buNone/>
              <a:defRPr/>
            </a:pPr>
            <a:r>
              <a:rPr lang="en-US" sz="800" dirty="0" smtClean="0"/>
              <a:t>Risk context is Quality, not Security</a:t>
            </a:r>
          </a:p>
          <a:p>
            <a:pPr marL="171450" indent="-171450" defTabSz="990478">
              <a:buFontTx/>
              <a:buChar char="-"/>
              <a:defRPr/>
            </a:pPr>
            <a:r>
              <a:rPr lang="en-US" sz="800" dirty="0" smtClean="0"/>
              <a:t>Risks are only considered regarding “</a:t>
            </a:r>
            <a:r>
              <a:rPr lang="en-GB" sz="800" dirty="0" smtClean="0"/>
              <a:t>Essential Clinical Performance”</a:t>
            </a:r>
          </a:p>
          <a:p>
            <a:pPr marL="171450" indent="-171450" defTabSz="990478">
              <a:buFontTx/>
              <a:buChar char="-"/>
              <a:defRPr/>
            </a:pPr>
            <a:endParaRPr lang="en-US" sz="800" dirty="0" smtClean="0"/>
          </a:p>
          <a:p>
            <a:pPr marL="0" marR="0" indent="0" algn="l" defTabSz="990478" rtl="0" eaLnBrk="1" fontAlgn="auto" latinLnBrk="0" hangingPunct="1">
              <a:lnSpc>
                <a:spcPct val="100000"/>
              </a:lnSpc>
              <a:spcBef>
                <a:spcPts val="0"/>
              </a:spcBef>
              <a:spcAft>
                <a:spcPts val="0"/>
              </a:spcAft>
              <a:buClrTx/>
              <a:buSzTx/>
              <a:buFontTx/>
              <a:buNone/>
              <a:tabLst/>
              <a:defRPr/>
            </a:pPr>
            <a:r>
              <a:rPr lang="en-GB" sz="800" noProof="0" dirty="0" smtClean="0"/>
              <a:t>Although the document defines a method for evaluating those risks, there is no difference in consequence or treatment of vulnerabilities, remediation, reporting etc. depending on this risk.</a:t>
            </a:r>
          </a:p>
          <a:p>
            <a:pPr marL="171450" marR="0" indent="-171450" algn="l" defTabSz="990478" rtl="0" eaLnBrk="1" fontAlgn="auto" latinLnBrk="0" hangingPunct="1">
              <a:lnSpc>
                <a:spcPct val="100000"/>
              </a:lnSpc>
              <a:spcBef>
                <a:spcPts val="0"/>
              </a:spcBef>
              <a:spcAft>
                <a:spcPts val="0"/>
              </a:spcAft>
              <a:buClrTx/>
              <a:buSzTx/>
              <a:buFontTx/>
              <a:buChar char="-"/>
              <a:tabLst/>
              <a:defRPr/>
            </a:pPr>
            <a:r>
              <a:rPr lang="en-GB" sz="800" noProof="0" dirty="0" smtClean="0"/>
              <a:t>Reporting a threat that can potentially manipulate a shot in an insulin pump or cardiac pacemaker, is the same as one that can falsify the reading of thermometer for home use.</a:t>
            </a:r>
          </a:p>
          <a:p>
            <a:pPr defTabSz="990478">
              <a:defRPr/>
            </a:pPr>
            <a:endParaRPr lang="en-GB" sz="800" noProof="0" dirty="0" smtClean="0"/>
          </a:p>
          <a:p>
            <a:pPr defTabSz="990478">
              <a:defRPr/>
            </a:pPr>
            <a:r>
              <a:rPr lang="en-GB" sz="800" noProof="0" dirty="0" smtClean="0"/>
              <a:t>If everything is treated in the same way, the risks are that:</a:t>
            </a:r>
          </a:p>
          <a:p>
            <a:pPr marL="185715" indent="-185715" defTabSz="990478">
              <a:buFontTx/>
              <a:buChar char="-"/>
              <a:defRPr/>
            </a:pPr>
            <a:r>
              <a:rPr lang="en-GB" sz="800" noProof="0" dirty="0" smtClean="0"/>
              <a:t>We have an inefficient process for risk assessments (does a start-up producing FitBit-like device need to have a fully developed ISMS program? It seems an overkill)</a:t>
            </a:r>
          </a:p>
          <a:p>
            <a:pPr marL="185715" indent="-185715" defTabSz="990478">
              <a:buFontTx/>
              <a:buChar char="-"/>
              <a:defRPr/>
            </a:pPr>
            <a:r>
              <a:rPr lang="en-GB" sz="800" noProof="0" dirty="0" smtClean="0"/>
              <a:t>We could underestimate threats on life-saving devices (can an insulin pump maker decide NOT to use the NIST framework? It seems like so)</a:t>
            </a:r>
          </a:p>
          <a:p>
            <a:pPr defTabSz="990478">
              <a:defRPr/>
            </a:pPr>
            <a:endParaRPr lang="de-DE" sz="800" noProof="0" dirty="0" smtClean="0"/>
          </a:p>
          <a:p>
            <a:pPr marL="0" indent="0" defTabSz="990478">
              <a:buFontTx/>
              <a:buNone/>
              <a:defRPr/>
            </a:pPr>
            <a:r>
              <a:rPr lang="en-GB" sz="800" dirty="0" smtClean="0"/>
              <a:t>Approach for mitigating risks is too simplistic. The proposed approach is basically “black or white” for what concerns compensating controls.  Either the problem is “controlled” and has a mitigation, or it doesn’t.</a:t>
            </a:r>
          </a:p>
          <a:p>
            <a:pPr marL="171450" indent="-171450" defTabSz="990478">
              <a:buFontTx/>
              <a:buChar char="-"/>
              <a:defRPr/>
            </a:pPr>
            <a:r>
              <a:rPr lang="en-GB" sz="800" dirty="0" smtClean="0"/>
              <a:t>Grey area: let’s say the mitigation is disconnecting the device from the network; who does insure that this is happening?  Who is taking effective responsibility for this mitigation being in place? Is that the patient, the hospital, the manufacturer?  Are we sure a patient keeping the device plugged to the cable is not going to sue the manufacturer anyway if they get hacked?</a:t>
            </a:r>
          </a:p>
          <a:p>
            <a:pPr marL="185715" indent="-185715" defTabSz="990478">
              <a:buFontTx/>
              <a:buChar char="-"/>
              <a:defRPr/>
            </a:pPr>
            <a:r>
              <a:rPr lang="en-GB" sz="800" dirty="0" smtClean="0"/>
              <a:t>Another issue is the fact that security patches are basically considered out of radar in terms of clinical performance.  They can be issued on devices without having to file an FDA change.  This is probably established to encourage patching from manufacturers and FDA processes are complex.  However, this also assumes that a security patch won’t affect the clinical performance.</a:t>
            </a:r>
          </a:p>
          <a:p>
            <a:pPr marL="185715" indent="-185715" defTabSz="990478">
              <a:buFontTx/>
              <a:buChar char="-"/>
              <a:defRPr/>
            </a:pPr>
            <a:r>
              <a:rPr lang="en-GB" sz="800" dirty="0" smtClean="0"/>
              <a:t>The document does not specify boundaries or limits by which a patch would or would not trigger an FDA re-approval for change.  History of cybersecurity is full of security patches which have caused functionality problems.</a:t>
            </a:r>
          </a:p>
        </p:txBody>
      </p:sp>
      <p:sp>
        <p:nvSpPr>
          <p:cNvPr id="4" name="Slide Number Placeholder 3"/>
          <p:cNvSpPr>
            <a:spLocks noGrp="1"/>
          </p:cNvSpPr>
          <p:nvPr>
            <p:ph type="sldNum" sz="quarter" idx="10"/>
          </p:nvPr>
        </p:nvSpPr>
        <p:spPr/>
        <p:txBody>
          <a:bodyPr/>
          <a:lstStyle/>
          <a:p>
            <a:fld id="{7413A1E7-E195-2F43-B936-4F0148D28EAB}" type="slidenum">
              <a:rPr lang="en-US" smtClean="0"/>
              <a:t>44</a:t>
            </a:fld>
            <a:endParaRPr lang="en-US"/>
          </a:p>
        </p:txBody>
      </p:sp>
      <p:sp>
        <p:nvSpPr>
          <p:cNvPr id="5" name="Footer Placeholder 4"/>
          <p:cNvSpPr>
            <a:spLocks noGrp="1"/>
          </p:cNvSpPr>
          <p:nvPr>
            <p:ph type="ftr" sz="quarter" idx="11"/>
          </p:nvPr>
        </p:nvSpPr>
        <p:spPr/>
        <p:txBody>
          <a:bodyPr/>
          <a:lstStyle/>
          <a:p>
            <a:r>
              <a:rPr lang="en-US" smtClean="0"/>
              <a:t>ISACA EuroCACS - Marco Ermini</a:t>
            </a:r>
            <a:endParaRPr lang="en-US"/>
          </a:p>
        </p:txBody>
      </p:sp>
      <p:sp>
        <p:nvSpPr>
          <p:cNvPr id="6" name="Header Placeholder 5"/>
          <p:cNvSpPr>
            <a:spLocks noGrp="1"/>
          </p:cNvSpPr>
          <p:nvPr>
            <p:ph type="hdr" sz="quarter" idx="12"/>
          </p:nvPr>
        </p:nvSpPr>
        <p:spPr/>
        <p:txBody>
          <a:bodyPr/>
          <a:lstStyle/>
          <a:p>
            <a:r>
              <a:rPr lang="en-US" smtClean="0"/>
              <a:t>Security Challenges in Healthcare IoT</a:t>
            </a:r>
            <a:endParaRPr lang="en-US"/>
          </a:p>
        </p:txBody>
      </p:sp>
    </p:spTree>
    <p:extLst>
      <p:ext uri="{BB962C8B-B14F-4D97-AF65-F5344CB8AC3E}">
        <p14:creationId xmlns:p14="http://schemas.microsoft.com/office/powerpoint/2010/main" val="11215846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478">
              <a:defRPr/>
            </a:pPr>
            <a:r>
              <a:rPr lang="en-GB" sz="800" noProof="0" dirty="0" smtClean="0"/>
              <a:t>Suggestions:</a:t>
            </a:r>
          </a:p>
          <a:p>
            <a:pPr marL="185715" indent="-185715" defTabSz="990478">
              <a:buFontTx/>
              <a:buChar char="-"/>
              <a:defRPr/>
            </a:pPr>
            <a:endParaRPr lang="en-GB" sz="800" noProof="0" dirty="0" smtClean="0"/>
          </a:p>
          <a:p>
            <a:pPr marL="185715" indent="-185715" defTabSz="990478">
              <a:buFontTx/>
              <a:buChar char="-"/>
              <a:defRPr/>
            </a:pPr>
            <a:r>
              <a:rPr lang="en-GB" sz="800" noProof="0" dirty="0" smtClean="0"/>
              <a:t>Link compliance with risk levels.  It would also be useful to link different levels of compliance to be reached, depending on the level of safety risks that can harm a user/patient (in the document defined as “Risk to Essential Clinical Performance”).</a:t>
            </a:r>
          </a:p>
          <a:p>
            <a:pPr marL="185715" indent="-185715" defTabSz="990478">
              <a:buFontTx/>
              <a:buChar char="-"/>
              <a:defRPr/>
            </a:pPr>
            <a:endParaRPr lang="en-GB" sz="800" noProof="0" dirty="0" smtClean="0"/>
          </a:p>
          <a:p>
            <a:pPr marL="185715" indent="-185715" defTabSz="990478">
              <a:buFontTx/>
              <a:buChar char="-"/>
              <a:defRPr/>
            </a:pPr>
            <a:r>
              <a:rPr lang="en-GB" sz="800" noProof="0" dirty="0" smtClean="0"/>
              <a:t>Although ISMS/risk management process should be the same in principle, it could be expected the FDA would provide different routes for outcomes if e.g. a device is life-sustaining or not, it is connected to network infrastructure or not, it is connected to other devices (mesh/IoT approach) or not.</a:t>
            </a:r>
          </a:p>
          <a:p>
            <a:pPr marL="185715" indent="-185715" defTabSz="990478">
              <a:buFontTx/>
              <a:buChar char="-"/>
              <a:defRPr/>
            </a:pPr>
            <a:endParaRPr lang="en-GB" sz="800" noProof="0" dirty="0" smtClean="0"/>
          </a:p>
          <a:p>
            <a:pPr marL="185715" indent="-185715" defTabSz="990478">
              <a:buFontTx/>
              <a:buChar char="-"/>
              <a:defRPr/>
            </a:pPr>
            <a:r>
              <a:rPr lang="en-GB" sz="800" noProof="0" dirty="0" smtClean="0"/>
              <a:t>What is really missing is the approach from the information security point of view.  The document mostly refers to quality management principles, and security principles are basically just delegated to the NIST framework.  What is missing is exactly what we should expect from the document, that is, a connection of the two.</a:t>
            </a:r>
          </a:p>
          <a:p>
            <a:pPr defTabSz="990478">
              <a:defRPr/>
            </a:pPr>
            <a:endParaRPr lang="en-GB" sz="800" noProof="0" dirty="0" smtClean="0"/>
          </a:p>
          <a:p>
            <a:pPr marL="185715" indent="-185715">
              <a:buFontTx/>
              <a:buChar char="-"/>
            </a:pPr>
            <a:r>
              <a:rPr lang="en-GB" sz="800" dirty="0" smtClean="0"/>
              <a:t>Threats </a:t>
            </a:r>
            <a:r>
              <a:rPr lang="en-GB" sz="800" dirty="0"/>
              <a:t>are classified only as “controlled” or “uncontrolled” (483-488), and define remediation and reporting based on a black and white chart (452-478) or short-lived examples (419-668).  Maybe, it would be more useful to identify basic characteristics of devices which can have influence to their risk profiles.</a:t>
            </a:r>
          </a:p>
          <a:p>
            <a:pPr marL="185715" indent="-185715">
              <a:buFontTx/>
              <a:buChar char="-"/>
            </a:pPr>
            <a:endParaRPr lang="en-GB" sz="800" dirty="0" smtClean="0"/>
          </a:p>
          <a:p>
            <a:pPr marL="185715" indent="-185715">
              <a:buFontTx/>
              <a:buChar char="-"/>
            </a:pPr>
            <a:r>
              <a:rPr lang="en-GB" sz="800" dirty="0" smtClean="0"/>
              <a:t>Guidance </a:t>
            </a:r>
            <a:r>
              <a:rPr lang="en-GB" sz="800" dirty="0"/>
              <a:t>suggests companies should build one threat modelling, using CVSS</a:t>
            </a:r>
          </a:p>
          <a:p>
            <a:pPr marL="185715" indent="-185715">
              <a:buFontTx/>
              <a:buChar char="-"/>
            </a:pPr>
            <a:endParaRPr lang="en-GB" sz="800" dirty="0"/>
          </a:p>
          <a:p>
            <a:pPr marL="185715" indent="-185715" defTabSz="990478">
              <a:buFontTx/>
              <a:buChar char="-"/>
              <a:defRPr/>
            </a:pPr>
            <a:r>
              <a:rPr lang="en-GB" sz="800" dirty="0" smtClean="0"/>
              <a:t>It </a:t>
            </a:r>
            <a:r>
              <a:rPr lang="en-GB" sz="800" dirty="0"/>
              <a:t>would be safer to require some form of separation, for instance, “chrooting” different parts of the device – communication layer, cryptography section, clinical performance layer, user interface layer, etc. – and have clear interfaces between them.   FDA should then mandate documented testing of the interfaces and certification of each layer.  Then they should say e.g. that changes in the clinical performance layer must mandate re-approval, while patching the communication layer or interfaces (which are the ones that most likely will require frequent security patches and/or can impose mitigations) will not affect clinical performance and therefore will not trigger FDA re-certification.</a:t>
            </a:r>
          </a:p>
        </p:txBody>
      </p:sp>
      <p:sp>
        <p:nvSpPr>
          <p:cNvPr id="4" name="Slide Number Placeholder 3"/>
          <p:cNvSpPr>
            <a:spLocks noGrp="1"/>
          </p:cNvSpPr>
          <p:nvPr>
            <p:ph type="sldNum" sz="quarter" idx="10"/>
          </p:nvPr>
        </p:nvSpPr>
        <p:spPr/>
        <p:txBody>
          <a:bodyPr/>
          <a:lstStyle/>
          <a:p>
            <a:fld id="{7413A1E7-E195-2F43-B936-4F0148D28EAB}" type="slidenum">
              <a:rPr lang="en-US" smtClean="0"/>
              <a:t>45</a:t>
            </a:fld>
            <a:endParaRPr lang="en-US"/>
          </a:p>
        </p:txBody>
      </p:sp>
      <p:sp>
        <p:nvSpPr>
          <p:cNvPr id="5" name="Footer Placeholder 4"/>
          <p:cNvSpPr>
            <a:spLocks noGrp="1"/>
          </p:cNvSpPr>
          <p:nvPr>
            <p:ph type="ftr" sz="quarter" idx="11"/>
          </p:nvPr>
        </p:nvSpPr>
        <p:spPr/>
        <p:txBody>
          <a:bodyPr/>
          <a:lstStyle/>
          <a:p>
            <a:r>
              <a:rPr lang="en-US" smtClean="0"/>
              <a:t>ISACA EuroCACS - Marco Ermini</a:t>
            </a:r>
            <a:endParaRPr lang="en-US"/>
          </a:p>
        </p:txBody>
      </p:sp>
      <p:sp>
        <p:nvSpPr>
          <p:cNvPr id="6" name="Header Placeholder 5"/>
          <p:cNvSpPr>
            <a:spLocks noGrp="1"/>
          </p:cNvSpPr>
          <p:nvPr>
            <p:ph type="hdr" sz="quarter" idx="12"/>
          </p:nvPr>
        </p:nvSpPr>
        <p:spPr/>
        <p:txBody>
          <a:bodyPr/>
          <a:lstStyle/>
          <a:p>
            <a:r>
              <a:rPr lang="en-US" smtClean="0"/>
              <a:t>Security Challenges in Healthcare IoT</a:t>
            </a:r>
            <a:endParaRPr lang="en-US"/>
          </a:p>
        </p:txBody>
      </p:sp>
    </p:spTree>
    <p:extLst>
      <p:ext uri="{BB962C8B-B14F-4D97-AF65-F5344CB8AC3E}">
        <p14:creationId xmlns:p14="http://schemas.microsoft.com/office/powerpoint/2010/main" val="11215846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5715" indent="-185715" defTabSz="990478">
              <a:buFontTx/>
              <a:buChar char="-"/>
              <a:defRPr/>
            </a:pPr>
            <a:r>
              <a:rPr lang="en-GB" noProof="0" dirty="0" smtClean="0"/>
              <a:t>As a consequence of rapid system proliferation and the lack of appropriate support guidelines &amp; infrastructure, there have been a growing number of reported system failures with serious consequences since the year 2000</a:t>
            </a:r>
          </a:p>
          <a:p>
            <a:pPr marL="185715" indent="-185715" defTabSz="990478">
              <a:buFontTx/>
              <a:buChar char="-"/>
              <a:defRPr/>
            </a:pPr>
            <a:r>
              <a:rPr lang="en-GB" noProof="0" dirty="0" smtClean="0"/>
              <a:t>Recognizing this problem, in December 2005 a meeting was convened at FDA headquarters with expert representatives from medical device manufacturers, healthcare providers (clinical engineering) and other relevant parties to discuss the problem (i.e., how to deal with increasing number of systems with new vulnerabilities).</a:t>
            </a:r>
          </a:p>
          <a:p>
            <a:pPr marL="185715" indent="-185715" defTabSz="990478">
              <a:buFontTx/>
              <a:buChar char="-"/>
              <a:defRPr/>
            </a:pPr>
            <a:r>
              <a:rPr lang="en-GB" noProof="0" dirty="0" smtClean="0"/>
              <a:t>The meeting concluded that </a:t>
            </a:r>
          </a:p>
          <a:p>
            <a:pPr marL="680954" lvl="1" indent="-185715" defTabSz="990478">
              <a:buFontTx/>
              <a:buChar char="-"/>
              <a:defRPr/>
            </a:pPr>
            <a:r>
              <a:rPr lang="en-GB" noProof="0" dirty="0" smtClean="0"/>
              <a:t>while manufacturers had guidelines for effectively risks associated with the development and manufacture of medical devices/systems (e.g., IEC 14971), </a:t>
            </a:r>
          </a:p>
          <a:p>
            <a:pPr marL="680954" lvl="1" indent="-185715" defTabSz="990478">
              <a:buFontTx/>
              <a:buChar char="-"/>
              <a:defRPr/>
            </a:pPr>
            <a:r>
              <a:rPr lang="en-GB" noProof="0" dirty="0" smtClean="0"/>
              <a:t>there were no comparable, adequate guidelines that healthcare providers could employ to insure the medical devices/systems they deploy </a:t>
            </a:r>
          </a:p>
          <a:p>
            <a:endParaRPr lang="en-GB" noProof="0" dirty="0" smtClean="0"/>
          </a:p>
          <a:p>
            <a:r>
              <a:rPr lang="en-GB" noProof="0" dirty="0" smtClean="0"/>
              <a:t>- MDDS (Medical device data system), can be </a:t>
            </a:r>
            <a:r>
              <a:rPr lang="en-GB" noProof="0" dirty="0" err="1" smtClean="0"/>
              <a:t>sw</a:t>
            </a:r>
            <a:r>
              <a:rPr lang="en-GB" noProof="0" dirty="0" smtClean="0"/>
              <a:t>/</a:t>
            </a:r>
            <a:r>
              <a:rPr lang="en-GB" noProof="0" dirty="0" err="1" smtClean="0"/>
              <a:t>hw</a:t>
            </a:r>
            <a:endParaRPr lang="en-GB" noProof="0" dirty="0"/>
          </a:p>
        </p:txBody>
      </p:sp>
      <p:sp>
        <p:nvSpPr>
          <p:cNvPr id="4" name="Slide Number Placeholder 3"/>
          <p:cNvSpPr>
            <a:spLocks noGrp="1"/>
          </p:cNvSpPr>
          <p:nvPr>
            <p:ph type="sldNum" sz="quarter" idx="10"/>
          </p:nvPr>
        </p:nvSpPr>
        <p:spPr/>
        <p:txBody>
          <a:bodyPr/>
          <a:lstStyle/>
          <a:p>
            <a:fld id="{7413A1E7-E195-2F43-B936-4F0148D28EAB}" type="slidenum">
              <a:rPr lang="en-US" smtClean="0"/>
              <a:t>46</a:t>
            </a:fld>
            <a:endParaRPr lang="en-US"/>
          </a:p>
        </p:txBody>
      </p:sp>
      <p:sp>
        <p:nvSpPr>
          <p:cNvPr id="5" name="Footer Placeholder 4"/>
          <p:cNvSpPr>
            <a:spLocks noGrp="1"/>
          </p:cNvSpPr>
          <p:nvPr>
            <p:ph type="ftr" sz="quarter" idx="11"/>
          </p:nvPr>
        </p:nvSpPr>
        <p:spPr/>
        <p:txBody>
          <a:bodyPr/>
          <a:lstStyle/>
          <a:p>
            <a:r>
              <a:rPr lang="en-US" smtClean="0"/>
              <a:t>ISACA EuroCACS - Marco Ermini</a:t>
            </a:r>
            <a:endParaRPr lang="en-US"/>
          </a:p>
        </p:txBody>
      </p:sp>
      <p:sp>
        <p:nvSpPr>
          <p:cNvPr id="6" name="Header Placeholder 5"/>
          <p:cNvSpPr>
            <a:spLocks noGrp="1"/>
          </p:cNvSpPr>
          <p:nvPr>
            <p:ph type="hdr" sz="quarter" idx="12"/>
          </p:nvPr>
        </p:nvSpPr>
        <p:spPr/>
        <p:txBody>
          <a:bodyPr/>
          <a:lstStyle/>
          <a:p>
            <a:r>
              <a:rPr lang="en-US" smtClean="0"/>
              <a:t>Security Challenges in Healthcare IoT</a:t>
            </a:r>
            <a:endParaRPr lang="en-US"/>
          </a:p>
        </p:txBody>
      </p:sp>
    </p:spTree>
    <p:extLst>
      <p:ext uri="{BB962C8B-B14F-4D97-AF65-F5344CB8AC3E}">
        <p14:creationId xmlns:p14="http://schemas.microsoft.com/office/powerpoint/2010/main" val="17588933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5715" indent="-185715">
              <a:buFontTx/>
              <a:buChar char="-"/>
            </a:pPr>
            <a:r>
              <a:rPr lang="en-GB" dirty="0" smtClean="0"/>
              <a:t>European Network and Information Security (NIS) directive</a:t>
            </a:r>
          </a:p>
          <a:p>
            <a:pPr marL="680954" lvl="1" indent="-185715">
              <a:buFontTx/>
              <a:buChar char="-"/>
            </a:pPr>
            <a:r>
              <a:rPr lang="en-GB" dirty="0" smtClean="0"/>
              <a:t>Only directed to public sector</a:t>
            </a:r>
          </a:p>
          <a:p>
            <a:pPr defTabSz="990478">
              <a:defRPr/>
            </a:pPr>
            <a:endParaRPr lang="en-US" sz="1300" dirty="0"/>
          </a:p>
          <a:p>
            <a:pPr defTabSz="990478">
              <a:defRPr/>
            </a:pPr>
            <a:r>
              <a:rPr lang="en-US" sz="1300" dirty="0"/>
              <a:t>- </a:t>
            </a:r>
            <a:r>
              <a:rPr lang="nl-NL" sz="1300" dirty="0"/>
              <a:t>EC 80001-1: </a:t>
            </a:r>
            <a:r>
              <a:rPr lang="en-US" sz="1300" dirty="0"/>
              <a:t>The standard focuses on the high-level actions that a healthcare facility should undertake when connecting medical devices to the hospital IT network.</a:t>
            </a:r>
            <a:endParaRPr lang="en-US" dirty="0" smtClean="0"/>
          </a:p>
          <a:p>
            <a:endParaRPr lang="en-US" dirty="0" smtClean="0"/>
          </a:p>
          <a:p>
            <a:pPr marL="185715" indent="-185715" defTabSz="990478">
              <a:buFontTx/>
              <a:buChar char="-"/>
              <a:defRPr/>
            </a:pPr>
            <a:r>
              <a:rPr lang="en-US" dirty="0" smtClean="0"/>
              <a:t>ISO/IEC 270xx</a:t>
            </a:r>
            <a:r>
              <a:rPr lang="en-US" baseline="0" dirty="0" smtClean="0"/>
              <a:t> – Information security management systems</a:t>
            </a:r>
            <a:endParaRPr lang="en-US" dirty="0" smtClean="0"/>
          </a:p>
          <a:p>
            <a:pPr marL="680954" lvl="1" indent="-185715" defTabSz="990478">
              <a:buFontTx/>
              <a:buChar char="-"/>
              <a:defRPr/>
            </a:pPr>
            <a:r>
              <a:rPr lang="en-US" dirty="0" smtClean="0"/>
              <a:t>ISO/IEC</a:t>
            </a:r>
            <a:r>
              <a:rPr lang="en-US" baseline="0" dirty="0" smtClean="0"/>
              <a:t> 27001 Requirements</a:t>
            </a:r>
          </a:p>
          <a:p>
            <a:pPr marL="680954" lvl="1" indent="-185715" defTabSz="990478">
              <a:buFontTx/>
              <a:buChar char="-"/>
              <a:defRPr/>
            </a:pPr>
            <a:r>
              <a:rPr lang="en-US" dirty="0" smtClean="0"/>
              <a:t>ISO/IEC</a:t>
            </a:r>
            <a:r>
              <a:rPr lang="en-US" baseline="0" dirty="0" smtClean="0"/>
              <a:t> 27002 Code of Practice</a:t>
            </a:r>
          </a:p>
          <a:p>
            <a:pPr marL="680954" lvl="1" indent="-185715" defTabSz="990478">
              <a:buFontTx/>
              <a:buChar char="-"/>
              <a:defRPr/>
            </a:pPr>
            <a:r>
              <a:rPr lang="en-US" dirty="0" smtClean="0"/>
              <a:t>ISO/IEC 27032:2012</a:t>
            </a:r>
            <a:r>
              <a:rPr lang="en-US" baseline="0" dirty="0" smtClean="0"/>
              <a:t> – </a:t>
            </a:r>
            <a:r>
              <a:rPr lang="en-US" dirty="0" smtClean="0"/>
              <a:t>Guidelines for Cybersecurity</a:t>
            </a:r>
          </a:p>
          <a:p>
            <a:pPr marL="680954" lvl="1" indent="-185715" defTabSz="990478">
              <a:buFontTx/>
              <a:buChar char="-"/>
              <a:defRPr/>
            </a:pPr>
            <a:endParaRPr lang="en-US" dirty="0" smtClean="0"/>
          </a:p>
        </p:txBody>
      </p:sp>
      <p:sp>
        <p:nvSpPr>
          <p:cNvPr id="4" name="Slide Number Placeholder 3"/>
          <p:cNvSpPr>
            <a:spLocks noGrp="1"/>
          </p:cNvSpPr>
          <p:nvPr>
            <p:ph type="sldNum" sz="quarter" idx="10"/>
          </p:nvPr>
        </p:nvSpPr>
        <p:spPr/>
        <p:txBody>
          <a:bodyPr/>
          <a:lstStyle/>
          <a:p>
            <a:fld id="{7413A1E7-E195-2F43-B936-4F0148D28EAB}" type="slidenum">
              <a:rPr lang="en-US" smtClean="0"/>
              <a:t>47</a:t>
            </a:fld>
            <a:endParaRPr lang="en-US"/>
          </a:p>
        </p:txBody>
      </p:sp>
      <p:sp>
        <p:nvSpPr>
          <p:cNvPr id="5" name="Footer Placeholder 4"/>
          <p:cNvSpPr>
            <a:spLocks noGrp="1"/>
          </p:cNvSpPr>
          <p:nvPr>
            <p:ph type="ftr" sz="quarter" idx="11"/>
          </p:nvPr>
        </p:nvSpPr>
        <p:spPr/>
        <p:txBody>
          <a:bodyPr/>
          <a:lstStyle/>
          <a:p>
            <a:r>
              <a:rPr lang="en-US" smtClean="0"/>
              <a:t>ISACA EuroCACS - Marco Ermini</a:t>
            </a:r>
            <a:endParaRPr lang="en-US"/>
          </a:p>
        </p:txBody>
      </p:sp>
      <p:sp>
        <p:nvSpPr>
          <p:cNvPr id="6" name="Header Placeholder 5"/>
          <p:cNvSpPr>
            <a:spLocks noGrp="1"/>
          </p:cNvSpPr>
          <p:nvPr>
            <p:ph type="hdr" sz="quarter" idx="12"/>
          </p:nvPr>
        </p:nvSpPr>
        <p:spPr/>
        <p:txBody>
          <a:bodyPr/>
          <a:lstStyle/>
          <a:p>
            <a:r>
              <a:rPr lang="en-US" smtClean="0"/>
              <a:t>Security Challenges in Healthcare IoT</a:t>
            </a:r>
            <a:endParaRPr lang="en-US"/>
          </a:p>
        </p:txBody>
      </p:sp>
    </p:spTree>
    <p:extLst>
      <p:ext uri="{BB962C8B-B14F-4D97-AF65-F5344CB8AC3E}">
        <p14:creationId xmlns:p14="http://schemas.microsoft.com/office/powerpoint/2010/main" val="20505199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5715" indent="-185715">
              <a:buFontTx/>
              <a:buChar char="-"/>
            </a:pPr>
            <a:r>
              <a:rPr lang="en-GB" sz="1300" dirty="0"/>
              <a:t>http://</a:t>
            </a:r>
            <a:r>
              <a:rPr lang="en-GB" sz="1300" dirty="0" err="1"/>
              <a:t>csrc.nist.gov</a:t>
            </a:r>
            <a:r>
              <a:rPr lang="en-GB" sz="1300" dirty="0"/>
              <a:t>/publications/</a:t>
            </a:r>
            <a:r>
              <a:rPr lang="en-GB" sz="1300" dirty="0" err="1"/>
              <a:t>nistpubs</a:t>
            </a:r>
            <a:r>
              <a:rPr lang="en-GB" sz="1300" dirty="0"/>
              <a:t>/</a:t>
            </a:r>
          </a:p>
          <a:p>
            <a:pPr marL="185715" indent="-185715">
              <a:buFontTx/>
              <a:buChar char="-"/>
            </a:pPr>
            <a:endParaRPr lang="en-GB" dirty="0" smtClean="0"/>
          </a:p>
          <a:p>
            <a:endParaRPr lang="en-GB" dirty="0" smtClean="0"/>
          </a:p>
          <a:p>
            <a:pPr lvl="1"/>
            <a:endParaRPr lang="en-GB" sz="1500" dirty="0"/>
          </a:p>
          <a:p>
            <a:pPr marL="185715" indent="-185715" defTabSz="990478">
              <a:buFontTx/>
              <a:buChar char="-"/>
              <a:defRPr/>
            </a:pPr>
            <a:endParaRPr lang="en-US" dirty="0" smtClean="0"/>
          </a:p>
        </p:txBody>
      </p:sp>
      <p:sp>
        <p:nvSpPr>
          <p:cNvPr id="4" name="Slide Number Placeholder 3"/>
          <p:cNvSpPr>
            <a:spLocks noGrp="1"/>
          </p:cNvSpPr>
          <p:nvPr>
            <p:ph type="sldNum" sz="quarter" idx="10"/>
          </p:nvPr>
        </p:nvSpPr>
        <p:spPr/>
        <p:txBody>
          <a:bodyPr/>
          <a:lstStyle/>
          <a:p>
            <a:fld id="{7413A1E7-E195-2F43-B936-4F0148D28EAB}" type="slidenum">
              <a:rPr lang="en-US" smtClean="0"/>
              <a:t>48</a:t>
            </a:fld>
            <a:endParaRPr lang="en-US"/>
          </a:p>
        </p:txBody>
      </p:sp>
      <p:sp>
        <p:nvSpPr>
          <p:cNvPr id="5" name="Footer Placeholder 4"/>
          <p:cNvSpPr>
            <a:spLocks noGrp="1"/>
          </p:cNvSpPr>
          <p:nvPr>
            <p:ph type="ftr" sz="quarter" idx="11"/>
          </p:nvPr>
        </p:nvSpPr>
        <p:spPr/>
        <p:txBody>
          <a:bodyPr/>
          <a:lstStyle/>
          <a:p>
            <a:r>
              <a:rPr lang="en-US" smtClean="0"/>
              <a:t>ISACA EuroCACS - Marco Ermini</a:t>
            </a:r>
            <a:endParaRPr lang="en-US"/>
          </a:p>
        </p:txBody>
      </p:sp>
      <p:sp>
        <p:nvSpPr>
          <p:cNvPr id="6" name="Header Placeholder 5"/>
          <p:cNvSpPr>
            <a:spLocks noGrp="1"/>
          </p:cNvSpPr>
          <p:nvPr>
            <p:ph type="hdr" sz="quarter" idx="12"/>
          </p:nvPr>
        </p:nvSpPr>
        <p:spPr/>
        <p:txBody>
          <a:bodyPr/>
          <a:lstStyle/>
          <a:p>
            <a:r>
              <a:rPr lang="en-US" smtClean="0"/>
              <a:t>Security Challenges in Healthcare IoT</a:t>
            </a:r>
            <a:endParaRPr lang="en-US"/>
          </a:p>
        </p:txBody>
      </p:sp>
    </p:spTree>
    <p:extLst>
      <p:ext uri="{BB962C8B-B14F-4D97-AF65-F5344CB8AC3E}">
        <p14:creationId xmlns:p14="http://schemas.microsoft.com/office/powerpoint/2010/main" val="9351745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5715" indent="-185715">
              <a:buFontTx/>
              <a:buChar char="-"/>
            </a:pPr>
            <a:r>
              <a:rPr lang="de-DE" dirty="0" err="1" smtClean="0"/>
              <a:t>www.ecri.org</a:t>
            </a:r>
            <a:endParaRPr lang="de-DE" dirty="0" smtClean="0"/>
          </a:p>
          <a:p>
            <a:pPr marL="185715" indent="-185715">
              <a:buFontTx/>
              <a:buChar char="-"/>
            </a:pPr>
            <a:endParaRPr lang="en-US" dirty="0" smtClean="0"/>
          </a:p>
          <a:p>
            <a:pPr marL="185715" indent="-185715" defTabSz="990478">
              <a:buFontTx/>
              <a:buChar char="-"/>
              <a:defRPr/>
            </a:pPr>
            <a:r>
              <a:rPr lang="en-US" dirty="0" smtClean="0"/>
              <a:t>ISO/IEC 60601‐1 (2005), Medical Electrical Equipment requires manufactures to include some information in accompanying documents if medical equipment is to be connected to an IT network </a:t>
            </a:r>
          </a:p>
          <a:p>
            <a:pPr marL="185715" indent="-185715" defTabSz="990478">
              <a:buFontTx/>
              <a:buChar char="-"/>
              <a:defRPr/>
            </a:pPr>
            <a:endParaRPr lang="en-US" dirty="0" smtClean="0"/>
          </a:p>
          <a:p>
            <a:pPr marL="185715" indent="-185715" defTabSz="990478">
              <a:buFontTx/>
              <a:buChar char="-"/>
              <a:defRPr/>
            </a:pPr>
            <a:r>
              <a:rPr lang="en-GB" dirty="0" smtClean="0"/>
              <a:t>http://</a:t>
            </a:r>
            <a:r>
              <a:rPr lang="en-GB" dirty="0" err="1" smtClean="0"/>
              <a:t>www.system‐safety.org</a:t>
            </a:r>
            <a:r>
              <a:rPr lang="en-GB" dirty="0" smtClean="0"/>
              <a:t>/Documents/MIL‐STD‐882E‐Feb05.doc</a:t>
            </a:r>
          </a:p>
          <a:p>
            <a:pPr marL="185715" indent="-185715" defTabSz="990478">
              <a:buFontTx/>
              <a:buChar char="-"/>
              <a:defRPr/>
            </a:pPr>
            <a:endParaRPr lang="en-GB" dirty="0" smtClean="0"/>
          </a:p>
          <a:p>
            <a:pPr marL="185715" indent="-185715" defTabSz="990478">
              <a:buFontTx/>
              <a:buChar char="-"/>
              <a:defRPr/>
            </a:pPr>
            <a:r>
              <a:rPr lang="en-GB" dirty="0" smtClean="0"/>
              <a:t>Office of the Deputy Under Secretary of </a:t>
            </a:r>
            <a:r>
              <a:rPr lang="en-GB" dirty="0" err="1" smtClean="0"/>
              <a:t>Defense</a:t>
            </a:r>
            <a:r>
              <a:rPr lang="en-GB" dirty="0" smtClean="0"/>
              <a:t> for Acquisition and Technology, Systems and Software Engineering. Washington, DC: ODUSD(A&amp;T)SSE, 2008. DOD, Aug 2008 </a:t>
            </a:r>
          </a:p>
          <a:p>
            <a:endParaRPr lang="en-GB" dirty="0" smtClean="0"/>
          </a:p>
          <a:p>
            <a:endParaRPr lang="en-GB" dirty="0" smtClean="0"/>
          </a:p>
          <a:p>
            <a:pPr lvl="1"/>
            <a:endParaRPr lang="en-GB" sz="1500" dirty="0"/>
          </a:p>
          <a:p>
            <a:pPr marL="185715" indent="-185715" defTabSz="990478">
              <a:buFontTx/>
              <a:buChar char="-"/>
              <a:defRPr/>
            </a:pPr>
            <a:endParaRPr lang="en-US" dirty="0" smtClean="0"/>
          </a:p>
        </p:txBody>
      </p:sp>
      <p:sp>
        <p:nvSpPr>
          <p:cNvPr id="4" name="Slide Number Placeholder 3"/>
          <p:cNvSpPr>
            <a:spLocks noGrp="1"/>
          </p:cNvSpPr>
          <p:nvPr>
            <p:ph type="sldNum" sz="quarter" idx="10"/>
          </p:nvPr>
        </p:nvSpPr>
        <p:spPr/>
        <p:txBody>
          <a:bodyPr/>
          <a:lstStyle/>
          <a:p>
            <a:fld id="{7413A1E7-E195-2F43-B936-4F0148D28EAB}" type="slidenum">
              <a:rPr lang="en-US" smtClean="0"/>
              <a:t>49</a:t>
            </a:fld>
            <a:endParaRPr lang="en-US"/>
          </a:p>
        </p:txBody>
      </p:sp>
      <p:sp>
        <p:nvSpPr>
          <p:cNvPr id="5" name="Footer Placeholder 4"/>
          <p:cNvSpPr>
            <a:spLocks noGrp="1"/>
          </p:cNvSpPr>
          <p:nvPr>
            <p:ph type="ftr" sz="quarter" idx="11"/>
          </p:nvPr>
        </p:nvSpPr>
        <p:spPr/>
        <p:txBody>
          <a:bodyPr/>
          <a:lstStyle/>
          <a:p>
            <a:r>
              <a:rPr lang="en-US" smtClean="0"/>
              <a:t>ISACA EuroCACS - Marco Ermini</a:t>
            </a:r>
            <a:endParaRPr lang="en-US"/>
          </a:p>
        </p:txBody>
      </p:sp>
      <p:sp>
        <p:nvSpPr>
          <p:cNvPr id="6" name="Header Placeholder 5"/>
          <p:cNvSpPr>
            <a:spLocks noGrp="1"/>
          </p:cNvSpPr>
          <p:nvPr>
            <p:ph type="hdr" sz="quarter" idx="12"/>
          </p:nvPr>
        </p:nvSpPr>
        <p:spPr/>
        <p:txBody>
          <a:bodyPr/>
          <a:lstStyle/>
          <a:p>
            <a:r>
              <a:rPr lang="en-US" smtClean="0"/>
              <a:t>Security Challenges in Healthcare IoT</a:t>
            </a:r>
            <a:endParaRPr lang="en-US"/>
          </a:p>
        </p:txBody>
      </p:sp>
    </p:spTree>
    <p:extLst>
      <p:ext uri="{BB962C8B-B14F-4D97-AF65-F5344CB8AC3E}">
        <p14:creationId xmlns:p14="http://schemas.microsoft.com/office/powerpoint/2010/main" val="1136749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478">
              <a:defRPr/>
            </a:pPr>
            <a:r>
              <a:rPr lang="en-GB" sz="1100" dirty="0"/>
              <a:t>3</a:t>
            </a:r>
            <a:r>
              <a:rPr lang="en-GB" sz="1100" baseline="30000" dirty="0"/>
              <a:t>rd</a:t>
            </a:r>
            <a:r>
              <a:rPr lang="en-GB" sz="1100" dirty="0"/>
              <a:t> phase has literally “hundreds of different protocols used by these devices. They may have very specific needs in terms of speed and frequency of connectivity. Many of them are super susceptible to changes in delay and latency, some of them connect intermittently, while some others just come in range from time to time. Many operate 24x7 under the harshest conditions, and a lot of them where designed to operate in hierarchical and closed loop networks.” (Cisco)</a:t>
            </a:r>
          </a:p>
          <a:p>
            <a:pPr defTabSz="990478">
              <a:defRPr/>
            </a:pPr>
            <a:endParaRPr lang="en-GB" sz="1100" dirty="0"/>
          </a:p>
          <a:p>
            <a:pPr defTabSz="990478">
              <a:defRPr/>
            </a:pPr>
            <a:r>
              <a:rPr lang="en-GB" sz="1100" noProof="0" dirty="0" smtClean="0"/>
              <a:t>Need for 4.0</a:t>
            </a:r>
          </a:p>
          <a:p>
            <a:pPr marL="185715" indent="-185715" defTabSz="990478">
              <a:buFontTx/>
              <a:buChar char="-"/>
              <a:defRPr/>
            </a:pPr>
            <a:r>
              <a:rPr lang="en-GB" sz="1100" noProof="0" dirty="0" smtClean="0"/>
              <a:t>on-demand manufacturing</a:t>
            </a:r>
          </a:p>
          <a:p>
            <a:pPr marL="185715" indent="-185715" defTabSz="990478">
              <a:buFontTx/>
              <a:buChar char="-"/>
              <a:defRPr/>
            </a:pPr>
            <a:r>
              <a:rPr lang="en-GB" sz="1100" noProof="0" dirty="0" smtClean="0"/>
              <a:t>high-efficiency</a:t>
            </a:r>
            <a:endParaRPr lang="en-GB" sz="1100" baseline="0" noProof="0" dirty="0" smtClean="0"/>
          </a:p>
          <a:p>
            <a:pPr marL="185715" indent="-185715" defTabSz="990478">
              <a:buFontTx/>
              <a:buChar char="-"/>
              <a:defRPr/>
            </a:pPr>
            <a:r>
              <a:rPr lang="en-GB" sz="1100" noProof="0" dirty="0" smtClean="0"/>
              <a:t>Virtual</a:t>
            </a:r>
            <a:r>
              <a:rPr lang="en-GB" sz="1100" baseline="0" noProof="0" dirty="0" smtClean="0"/>
              <a:t> prototyping</a:t>
            </a:r>
          </a:p>
          <a:p>
            <a:pPr marL="185715" indent="-185715" defTabSz="990478">
              <a:buFontTx/>
              <a:buChar char="-"/>
              <a:defRPr/>
            </a:pPr>
            <a:r>
              <a:rPr lang="en-GB" sz="1100" baseline="0" noProof="0" dirty="0" smtClean="0"/>
              <a:t>Mass customisation</a:t>
            </a:r>
          </a:p>
          <a:p>
            <a:pPr marL="185715" indent="-185715" defTabSz="990478">
              <a:buFontTx/>
              <a:buChar char="-"/>
              <a:defRPr/>
            </a:pPr>
            <a:r>
              <a:rPr lang="en-GB" sz="1100" baseline="0" noProof="0" dirty="0" smtClean="0"/>
              <a:t>Convergence of ICT protocols between industrial and non-industrial</a:t>
            </a:r>
          </a:p>
          <a:p>
            <a:pPr marL="185715" indent="-185715" defTabSz="990478">
              <a:buFontTx/>
              <a:buChar char="-"/>
              <a:defRPr/>
            </a:pPr>
            <a:r>
              <a:rPr lang="en-GB" sz="1100" noProof="0" dirty="0" smtClean="0"/>
              <a:t>T-shaped skill profiles:</a:t>
            </a:r>
            <a:r>
              <a:rPr lang="en-GB" sz="1100" baseline="0" noProof="0" dirty="0" smtClean="0"/>
              <a:t> </a:t>
            </a:r>
            <a:r>
              <a:rPr lang="en-GB" sz="1100" dirty="0"/>
              <a:t>IT, electronics, robotics, biotech, nanotech, analytics specialists, engineers, programmers will all have to be able to think across business models, production processes, machine technology and data-related procedures)</a:t>
            </a:r>
          </a:p>
          <a:p>
            <a:pPr marL="185715" indent="-185715" defTabSz="990478">
              <a:buFontTx/>
              <a:buChar char="-"/>
              <a:defRPr/>
            </a:pPr>
            <a:r>
              <a:rPr lang="en-GB" sz="1100" noProof="0" dirty="0" smtClean="0"/>
              <a:t>Change of corporate culture:</a:t>
            </a:r>
            <a:r>
              <a:rPr lang="en-GB" sz="1100" baseline="0" noProof="0" dirty="0" smtClean="0"/>
              <a:t> continuous learning and training mode, lifelong learning required</a:t>
            </a:r>
          </a:p>
          <a:p>
            <a:pPr marL="185715" indent="-185715" defTabSz="990478">
              <a:buFontTx/>
              <a:buChar char="-"/>
              <a:defRPr/>
            </a:pPr>
            <a:r>
              <a:rPr lang="en-GB" sz="1100" baseline="0" noProof="0" dirty="0" smtClean="0"/>
              <a:t>Light, decentralised footprint</a:t>
            </a:r>
            <a:endParaRPr lang="en-GB" sz="1100" noProof="0" dirty="0" smtClean="0"/>
          </a:p>
        </p:txBody>
      </p:sp>
      <p:sp>
        <p:nvSpPr>
          <p:cNvPr id="4" name="Slide Number Placeholder 3"/>
          <p:cNvSpPr>
            <a:spLocks noGrp="1"/>
          </p:cNvSpPr>
          <p:nvPr>
            <p:ph type="sldNum" sz="quarter" idx="10"/>
          </p:nvPr>
        </p:nvSpPr>
        <p:spPr/>
        <p:txBody>
          <a:bodyPr/>
          <a:lstStyle/>
          <a:p>
            <a:fld id="{7413A1E7-E195-2F43-B936-4F0148D28EAB}" type="slidenum">
              <a:rPr lang="en-US" smtClean="0"/>
              <a:t>5</a:t>
            </a:fld>
            <a:endParaRPr lang="en-US" dirty="0"/>
          </a:p>
        </p:txBody>
      </p:sp>
      <p:sp>
        <p:nvSpPr>
          <p:cNvPr id="5" name="Footer Placeholder 4"/>
          <p:cNvSpPr>
            <a:spLocks noGrp="1"/>
          </p:cNvSpPr>
          <p:nvPr>
            <p:ph type="ftr" sz="quarter" idx="11"/>
          </p:nvPr>
        </p:nvSpPr>
        <p:spPr/>
        <p:txBody>
          <a:bodyPr/>
          <a:lstStyle/>
          <a:p>
            <a:r>
              <a:rPr lang="en-US" smtClean="0"/>
              <a:t>ISACA EuroCACS - Marco Ermini</a:t>
            </a:r>
            <a:endParaRPr lang="en-US"/>
          </a:p>
        </p:txBody>
      </p:sp>
      <p:sp>
        <p:nvSpPr>
          <p:cNvPr id="6" name="Header Placeholder 5"/>
          <p:cNvSpPr>
            <a:spLocks noGrp="1"/>
          </p:cNvSpPr>
          <p:nvPr>
            <p:ph type="hdr" sz="quarter" idx="12"/>
          </p:nvPr>
        </p:nvSpPr>
        <p:spPr/>
        <p:txBody>
          <a:bodyPr/>
          <a:lstStyle/>
          <a:p>
            <a:r>
              <a:rPr lang="en-US" smtClean="0"/>
              <a:t>Security Challenges in Healthcare IoT</a:t>
            </a:r>
            <a:endParaRPr lang="en-US"/>
          </a:p>
        </p:txBody>
      </p:sp>
    </p:spTree>
    <p:extLst>
      <p:ext uri="{BB962C8B-B14F-4D97-AF65-F5344CB8AC3E}">
        <p14:creationId xmlns:p14="http://schemas.microsoft.com/office/powerpoint/2010/main" val="1349068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7413A1E7-E195-2F43-B936-4F0148D28EAB}" type="slidenum">
              <a:rPr lang="en-US" smtClean="0"/>
              <a:t>50</a:t>
            </a:fld>
            <a:endParaRPr lang="en-US"/>
          </a:p>
        </p:txBody>
      </p:sp>
      <p:sp>
        <p:nvSpPr>
          <p:cNvPr id="5" name="Footer Placeholder 4"/>
          <p:cNvSpPr>
            <a:spLocks noGrp="1"/>
          </p:cNvSpPr>
          <p:nvPr>
            <p:ph type="ftr" sz="quarter" idx="11"/>
          </p:nvPr>
        </p:nvSpPr>
        <p:spPr/>
        <p:txBody>
          <a:bodyPr/>
          <a:lstStyle/>
          <a:p>
            <a:r>
              <a:rPr lang="en-US" smtClean="0"/>
              <a:t>ISACA EuroCACS - Marco Ermini</a:t>
            </a:r>
            <a:endParaRPr lang="en-US"/>
          </a:p>
        </p:txBody>
      </p:sp>
      <p:sp>
        <p:nvSpPr>
          <p:cNvPr id="6" name="Header Placeholder 5"/>
          <p:cNvSpPr>
            <a:spLocks noGrp="1"/>
          </p:cNvSpPr>
          <p:nvPr>
            <p:ph type="hdr" sz="quarter" idx="12"/>
          </p:nvPr>
        </p:nvSpPr>
        <p:spPr/>
        <p:txBody>
          <a:bodyPr/>
          <a:lstStyle/>
          <a:p>
            <a:r>
              <a:rPr lang="en-US" smtClean="0"/>
              <a:t>Security Challenges in Healthcare IoT</a:t>
            </a:r>
            <a:endParaRPr lang="en-US"/>
          </a:p>
        </p:txBody>
      </p:sp>
    </p:spTree>
    <p:extLst>
      <p:ext uri="{BB962C8B-B14F-4D97-AF65-F5344CB8AC3E}">
        <p14:creationId xmlns:p14="http://schemas.microsoft.com/office/powerpoint/2010/main" val="4623014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5715" indent="-185715">
              <a:buFontTx/>
              <a:buChar char="-"/>
            </a:pPr>
            <a:r>
              <a:rPr lang="en-US" baseline="0" dirty="0" smtClean="0"/>
              <a:t>501k = premarket notification</a:t>
            </a:r>
          </a:p>
          <a:p>
            <a:endParaRPr lang="en-US" baseline="0" dirty="0" smtClean="0"/>
          </a:p>
          <a:p>
            <a:pPr marL="185715" indent="-185715">
              <a:buFontTx/>
              <a:buChar char="-"/>
            </a:pPr>
            <a:r>
              <a:rPr lang="en-US" baseline="0" dirty="0" smtClean="0"/>
              <a:t>Collaboration: safety specialists already focus on risk management, security people focus on technical controls</a:t>
            </a:r>
          </a:p>
          <a:p>
            <a:pPr marL="185715" indent="-185715">
              <a:buFontTx/>
              <a:buChar char="-"/>
            </a:pPr>
            <a:r>
              <a:rPr lang="en-US" baseline="0" dirty="0" smtClean="0"/>
              <a:t>Need to have both working together, without interrupting clinical workflow</a:t>
            </a:r>
          </a:p>
          <a:p>
            <a:pPr marL="185715" indent="-185715">
              <a:buFontTx/>
              <a:buChar char="-"/>
            </a:pPr>
            <a:r>
              <a:rPr lang="en-US" baseline="0" dirty="0" smtClean="0"/>
              <a:t>Need to accept the risk sometimes</a:t>
            </a:r>
          </a:p>
          <a:p>
            <a:pPr marL="185715" indent="-185715">
              <a:buFontTx/>
              <a:buChar char="-"/>
            </a:pPr>
            <a:r>
              <a:rPr lang="en-US" baseline="0" dirty="0" smtClean="0"/>
              <a:t>Secure-</a:t>
            </a:r>
            <a:r>
              <a:rPr lang="en-US" baseline="0" dirty="0" err="1" smtClean="0"/>
              <a:t>medicine.org</a:t>
            </a:r>
            <a:endParaRPr lang="en-US" baseline="0" dirty="0" smtClean="0"/>
          </a:p>
          <a:p>
            <a:pPr marL="185715" indent="-185715">
              <a:buFontTx/>
              <a:buChar char="-"/>
            </a:pPr>
            <a:endParaRPr lang="en-US" baseline="0" dirty="0" smtClean="0"/>
          </a:p>
          <a:p>
            <a:pPr marL="185715" indent="-185715">
              <a:buFontTx/>
              <a:buChar char="-"/>
            </a:pPr>
            <a:endParaRPr lang="en-US" baseline="0" dirty="0" smtClean="0"/>
          </a:p>
          <a:p>
            <a:pPr marL="185715" indent="-185715">
              <a:buFontTx/>
              <a:buChar char="-"/>
            </a:pPr>
            <a:r>
              <a:rPr lang="en-US" baseline="0" dirty="0" smtClean="0"/>
              <a:t>Risk assessment: model driven safety analysis from IEEE</a:t>
            </a:r>
          </a:p>
          <a:p>
            <a:endParaRPr lang="en-US" dirty="0" smtClean="0"/>
          </a:p>
          <a:p>
            <a:pPr marL="185715" indent="-185715" defTabSz="990478">
              <a:buFontTx/>
              <a:buChar char="-"/>
              <a:defRPr/>
            </a:pPr>
            <a:r>
              <a:rPr lang="en-US" dirty="0" smtClean="0"/>
              <a:t>ISO/IEC 270xx</a:t>
            </a:r>
            <a:r>
              <a:rPr lang="en-US" baseline="0" dirty="0" smtClean="0"/>
              <a:t> – Information security management systems</a:t>
            </a:r>
            <a:endParaRPr lang="en-US" dirty="0" smtClean="0"/>
          </a:p>
          <a:p>
            <a:pPr marL="680954" lvl="1" indent="-185715" defTabSz="990478">
              <a:buFontTx/>
              <a:buChar char="-"/>
              <a:defRPr/>
            </a:pPr>
            <a:r>
              <a:rPr lang="en-US" dirty="0" smtClean="0"/>
              <a:t>ISO/IEC</a:t>
            </a:r>
            <a:r>
              <a:rPr lang="en-US" baseline="0" dirty="0" smtClean="0"/>
              <a:t> 27001 Requirements</a:t>
            </a:r>
          </a:p>
          <a:p>
            <a:pPr marL="680954" lvl="1" indent="-185715" defTabSz="990478">
              <a:buFontTx/>
              <a:buChar char="-"/>
              <a:defRPr/>
            </a:pPr>
            <a:r>
              <a:rPr lang="en-US" dirty="0" smtClean="0"/>
              <a:t>ISO/IEC</a:t>
            </a:r>
            <a:r>
              <a:rPr lang="en-US" baseline="0" dirty="0" smtClean="0"/>
              <a:t> 27002 Code of Practice</a:t>
            </a:r>
          </a:p>
          <a:p>
            <a:pPr marL="680954" lvl="1" indent="-185715" defTabSz="990478">
              <a:buFontTx/>
              <a:buChar char="-"/>
              <a:defRPr/>
            </a:pPr>
            <a:r>
              <a:rPr lang="en-US" dirty="0" smtClean="0"/>
              <a:t>ISO/IEC 27032:2012</a:t>
            </a:r>
            <a:r>
              <a:rPr lang="en-US" baseline="0" dirty="0" smtClean="0"/>
              <a:t> – </a:t>
            </a:r>
            <a:r>
              <a:rPr lang="en-US" dirty="0" smtClean="0"/>
              <a:t>Guidelines for Cybersecurity</a:t>
            </a:r>
          </a:p>
          <a:p>
            <a:pPr marL="680954" lvl="1" indent="-185715" defTabSz="990478">
              <a:buFontTx/>
              <a:buChar char="-"/>
              <a:defRPr/>
            </a:pPr>
            <a:endParaRPr lang="en-US" dirty="0"/>
          </a:p>
          <a:p>
            <a:pPr marL="185715" indent="-185715" defTabSz="990478">
              <a:buFontTx/>
              <a:buChar char="-"/>
              <a:defRPr/>
            </a:pPr>
            <a:endParaRPr lang="en-US" dirty="0" smtClean="0"/>
          </a:p>
        </p:txBody>
      </p:sp>
      <p:sp>
        <p:nvSpPr>
          <p:cNvPr id="4" name="Slide Number Placeholder 3"/>
          <p:cNvSpPr>
            <a:spLocks noGrp="1"/>
          </p:cNvSpPr>
          <p:nvPr>
            <p:ph type="sldNum" sz="quarter" idx="10"/>
          </p:nvPr>
        </p:nvSpPr>
        <p:spPr/>
        <p:txBody>
          <a:bodyPr/>
          <a:lstStyle/>
          <a:p>
            <a:fld id="{7413A1E7-E195-2F43-B936-4F0148D28EAB}" type="slidenum">
              <a:rPr lang="en-US" smtClean="0"/>
              <a:t>51</a:t>
            </a:fld>
            <a:endParaRPr lang="en-US"/>
          </a:p>
        </p:txBody>
      </p:sp>
      <p:sp>
        <p:nvSpPr>
          <p:cNvPr id="5" name="Footer Placeholder 4"/>
          <p:cNvSpPr>
            <a:spLocks noGrp="1"/>
          </p:cNvSpPr>
          <p:nvPr>
            <p:ph type="ftr" sz="quarter" idx="11"/>
          </p:nvPr>
        </p:nvSpPr>
        <p:spPr/>
        <p:txBody>
          <a:bodyPr/>
          <a:lstStyle/>
          <a:p>
            <a:r>
              <a:rPr lang="en-US" smtClean="0"/>
              <a:t>ISACA EuroCACS - Marco Ermini</a:t>
            </a:r>
            <a:endParaRPr lang="en-US"/>
          </a:p>
        </p:txBody>
      </p:sp>
      <p:sp>
        <p:nvSpPr>
          <p:cNvPr id="6" name="Header Placeholder 5"/>
          <p:cNvSpPr>
            <a:spLocks noGrp="1"/>
          </p:cNvSpPr>
          <p:nvPr>
            <p:ph type="hdr" sz="quarter" idx="12"/>
          </p:nvPr>
        </p:nvSpPr>
        <p:spPr/>
        <p:txBody>
          <a:bodyPr/>
          <a:lstStyle/>
          <a:p>
            <a:r>
              <a:rPr lang="en-US" smtClean="0"/>
              <a:t>Security Challenges in Healthcare IoT</a:t>
            </a:r>
            <a:endParaRPr lang="en-US"/>
          </a:p>
        </p:txBody>
      </p:sp>
    </p:spTree>
    <p:extLst>
      <p:ext uri="{BB962C8B-B14F-4D97-AF65-F5344CB8AC3E}">
        <p14:creationId xmlns:p14="http://schemas.microsoft.com/office/powerpoint/2010/main" val="9945641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5715" indent="-185715" defTabSz="990478">
              <a:buFontTx/>
              <a:buChar char="-"/>
              <a:defRPr/>
            </a:pPr>
            <a:r>
              <a:rPr lang="en-US" dirty="0" smtClean="0"/>
              <a:t>https://</a:t>
            </a:r>
            <a:r>
              <a:rPr lang="en-US" dirty="0" err="1" smtClean="0"/>
              <a:t>www.iamthecavalry.org</a:t>
            </a:r>
            <a:r>
              <a:rPr lang="en-US" dirty="0" smtClean="0"/>
              <a:t>/domains/medical/oath/</a:t>
            </a:r>
          </a:p>
          <a:p>
            <a:pPr marL="185715" indent="-185715" defTabSz="990478">
              <a:buFontTx/>
              <a:buChar char="-"/>
              <a:defRPr/>
            </a:pPr>
            <a:endParaRPr lang="en-US" dirty="0" smtClean="0"/>
          </a:p>
        </p:txBody>
      </p:sp>
      <p:sp>
        <p:nvSpPr>
          <p:cNvPr id="4" name="Slide Number Placeholder 3"/>
          <p:cNvSpPr>
            <a:spLocks noGrp="1"/>
          </p:cNvSpPr>
          <p:nvPr>
            <p:ph type="sldNum" sz="quarter" idx="10"/>
          </p:nvPr>
        </p:nvSpPr>
        <p:spPr/>
        <p:txBody>
          <a:bodyPr/>
          <a:lstStyle/>
          <a:p>
            <a:fld id="{7413A1E7-E195-2F43-B936-4F0148D28EAB}" type="slidenum">
              <a:rPr lang="en-US" smtClean="0"/>
              <a:t>52</a:t>
            </a:fld>
            <a:endParaRPr lang="en-US"/>
          </a:p>
        </p:txBody>
      </p:sp>
      <p:sp>
        <p:nvSpPr>
          <p:cNvPr id="5" name="Footer Placeholder 4"/>
          <p:cNvSpPr>
            <a:spLocks noGrp="1"/>
          </p:cNvSpPr>
          <p:nvPr>
            <p:ph type="ftr" sz="quarter" idx="11"/>
          </p:nvPr>
        </p:nvSpPr>
        <p:spPr/>
        <p:txBody>
          <a:bodyPr/>
          <a:lstStyle/>
          <a:p>
            <a:r>
              <a:rPr lang="en-US" smtClean="0"/>
              <a:t>ISACA EuroCACS - Marco Ermini</a:t>
            </a:r>
            <a:endParaRPr lang="en-US"/>
          </a:p>
        </p:txBody>
      </p:sp>
      <p:sp>
        <p:nvSpPr>
          <p:cNvPr id="6" name="Header Placeholder 5"/>
          <p:cNvSpPr>
            <a:spLocks noGrp="1"/>
          </p:cNvSpPr>
          <p:nvPr>
            <p:ph type="hdr" sz="quarter" idx="12"/>
          </p:nvPr>
        </p:nvSpPr>
        <p:spPr/>
        <p:txBody>
          <a:bodyPr/>
          <a:lstStyle/>
          <a:p>
            <a:r>
              <a:rPr lang="en-US" smtClean="0"/>
              <a:t>Security Challenges in Healthcare IoT</a:t>
            </a:r>
            <a:endParaRPr lang="en-US"/>
          </a:p>
        </p:txBody>
      </p:sp>
    </p:spTree>
    <p:extLst>
      <p:ext uri="{BB962C8B-B14F-4D97-AF65-F5344CB8AC3E}">
        <p14:creationId xmlns:p14="http://schemas.microsoft.com/office/powerpoint/2010/main" val="21385849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10"/>
          </p:nvPr>
        </p:nvSpPr>
        <p:spPr/>
        <p:txBody>
          <a:bodyPr/>
          <a:lstStyle/>
          <a:p>
            <a:fld id="{7413A1E7-E195-2F43-B936-4F0148D28EAB}" type="slidenum">
              <a:rPr lang="en-US" smtClean="0"/>
              <a:t>53</a:t>
            </a:fld>
            <a:endParaRPr lang="en-US"/>
          </a:p>
        </p:txBody>
      </p:sp>
      <p:sp>
        <p:nvSpPr>
          <p:cNvPr id="5" name="Footer Placeholder 4"/>
          <p:cNvSpPr>
            <a:spLocks noGrp="1"/>
          </p:cNvSpPr>
          <p:nvPr>
            <p:ph type="ftr" sz="quarter" idx="11"/>
          </p:nvPr>
        </p:nvSpPr>
        <p:spPr/>
        <p:txBody>
          <a:bodyPr/>
          <a:lstStyle/>
          <a:p>
            <a:r>
              <a:rPr lang="en-US" smtClean="0"/>
              <a:t>ISACA EuroCACS - Marco Ermini</a:t>
            </a:r>
            <a:endParaRPr lang="en-US"/>
          </a:p>
        </p:txBody>
      </p:sp>
      <p:sp>
        <p:nvSpPr>
          <p:cNvPr id="6" name="Header Placeholder 5"/>
          <p:cNvSpPr>
            <a:spLocks noGrp="1"/>
          </p:cNvSpPr>
          <p:nvPr>
            <p:ph type="hdr" sz="quarter" idx="12"/>
          </p:nvPr>
        </p:nvSpPr>
        <p:spPr/>
        <p:txBody>
          <a:bodyPr/>
          <a:lstStyle/>
          <a:p>
            <a:r>
              <a:rPr lang="en-US" smtClean="0"/>
              <a:t>Security Challenges in Healthcare IoT</a:t>
            </a:r>
            <a:endParaRPr lang="en-US"/>
          </a:p>
        </p:txBody>
      </p:sp>
    </p:spTree>
    <p:extLst>
      <p:ext uri="{BB962C8B-B14F-4D97-AF65-F5344CB8AC3E}">
        <p14:creationId xmlns:p14="http://schemas.microsoft.com/office/powerpoint/2010/main" val="14895594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10"/>
          </p:nvPr>
        </p:nvSpPr>
        <p:spPr/>
        <p:txBody>
          <a:bodyPr/>
          <a:lstStyle/>
          <a:p>
            <a:fld id="{7413A1E7-E195-2F43-B936-4F0148D28EAB}" type="slidenum">
              <a:rPr lang="en-US" smtClean="0"/>
              <a:t>54</a:t>
            </a:fld>
            <a:endParaRPr lang="en-US"/>
          </a:p>
        </p:txBody>
      </p:sp>
      <p:sp>
        <p:nvSpPr>
          <p:cNvPr id="5" name="Footer Placeholder 4"/>
          <p:cNvSpPr>
            <a:spLocks noGrp="1"/>
          </p:cNvSpPr>
          <p:nvPr>
            <p:ph type="ftr" sz="quarter" idx="11"/>
          </p:nvPr>
        </p:nvSpPr>
        <p:spPr/>
        <p:txBody>
          <a:bodyPr/>
          <a:lstStyle/>
          <a:p>
            <a:r>
              <a:rPr lang="en-US" smtClean="0"/>
              <a:t>ISACA EuroCACS - Marco Ermini</a:t>
            </a:r>
            <a:endParaRPr lang="en-US"/>
          </a:p>
        </p:txBody>
      </p:sp>
      <p:sp>
        <p:nvSpPr>
          <p:cNvPr id="6" name="Header Placeholder 5"/>
          <p:cNvSpPr>
            <a:spLocks noGrp="1"/>
          </p:cNvSpPr>
          <p:nvPr>
            <p:ph type="hdr" sz="quarter" idx="12"/>
          </p:nvPr>
        </p:nvSpPr>
        <p:spPr/>
        <p:txBody>
          <a:bodyPr/>
          <a:lstStyle/>
          <a:p>
            <a:r>
              <a:rPr lang="en-US" smtClean="0"/>
              <a:t>Security Challenges in Healthcare IoT</a:t>
            </a:r>
            <a:endParaRPr lang="en-US"/>
          </a:p>
        </p:txBody>
      </p:sp>
    </p:spTree>
    <p:extLst>
      <p:ext uri="{BB962C8B-B14F-4D97-AF65-F5344CB8AC3E}">
        <p14:creationId xmlns:p14="http://schemas.microsoft.com/office/powerpoint/2010/main" val="1762188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5715" lvl="1" indent="-185715" defTabSz="990478">
              <a:buFontTx/>
              <a:buChar char="-"/>
              <a:defRPr/>
            </a:pPr>
            <a:r>
              <a:rPr lang="en-GB" sz="1300" b="1" dirty="0"/>
              <a:t>CPS - “Cyber-Physical Systems”</a:t>
            </a:r>
            <a:r>
              <a:rPr lang="en-GB" sz="1300" dirty="0"/>
              <a:t>: network objects which have electronics, sensors, mechatronics, etc. </a:t>
            </a:r>
            <a:r>
              <a:rPr lang="en-GB" noProof="0" dirty="0" smtClean="0"/>
              <a:t>which can measure the world and react on those measures.</a:t>
            </a:r>
          </a:p>
          <a:p>
            <a:pPr marL="680954" lvl="2" indent="-185715" defTabSz="990478">
              <a:buFontTx/>
              <a:buChar char="-"/>
              <a:defRPr/>
            </a:pPr>
            <a:r>
              <a:rPr lang="en-GB" sz="1300" dirty="0"/>
              <a:t>CPS evolved from embedded devices and mechatronic devices augmented with communication capabilities and connectivity. A CPS is therefore a system composed of physical entities such as mechanisms controlled or monitored by computer-based algorithms.</a:t>
            </a:r>
          </a:p>
          <a:p>
            <a:pPr marL="680954" lvl="2" indent="-185715" defTabSz="990478">
              <a:buFontTx/>
              <a:buChar char="-"/>
              <a:defRPr/>
            </a:pPr>
            <a:r>
              <a:rPr lang="en-GB" sz="1300" dirty="0"/>
              <a:t>Precursors in aerospace, automotive, chemical processes, civil infrastructure, energy, healthcare, manufacturing, transportation, entertainment, and consumer appliances.</a:t>
            </a:r>
          </a:p>
          <a:p>
            <a:pPr marL="680954" lvl="2" indent="-185715" defTabSz="990478">
              <a:buFontTx/>
              <a:buChar char="-"/>
              <a:defRPr/>
            </a:pPr>
            <a:r>
              <a:rPr lang="en-GB" sz="1300" dirty="0"/>
              <a:t>CPS involves transdisciplinary approaches, merging theory of cybernetics, mechatronic design, and design and process science. This generation is often referred to as embedded systems.</a:t>
            </a:r>
          </a:p>
        </p:txBody>
      </p:sp>
      <p:sp>
        <p:nvSpPr>
          <p:cNvPr id="4" name="Slide Number Placeholder 3"/>
          <p:cNvSpPr>
            <a:spLocks noGrp="1"/>
          </p:cNvSpPr>
          <p:nvPr>
            <p:ph type="sldNum" sz="quarter" idx="10"/>
          </p:nvPr>
        </p:nvSpPr>
        <p:spPr/>
        <p:txBody>
          <a:bodyPr/>
          <a:lstStyle/>
          <a:p>
            <a:fld id="{7413A1E7-E195-2F43-B936-4F0148D28EAB}" type="slidenum">
              <a:rPr lang="en-US" smtClean="0"/>
              <a:t>6</a:t>
            </a:fld>
            <a:endParaRPr lang="en-US"/>
          </a:p>
        </p:txBody>
      </p:sp>
      <p:sp>
        <p:nvSpPr>
          <p:cNvPr id="5" name="Footer Placeholder 4"/>
          <p:cNvSpPr>
            <a:spLocks noGrp="1"/>
          </p:cNvSpPr>
          <p:nvPr>
            <p:ph type="ftr" sz="quarter" idx="11"/>
          </p:nvPr>
        </p:nvSpPr>
        <p:spPr/>
        <p:txBody>
          <a:bodyPr/>
          <a:lstStyle/>
          <a:p>
            <a:r>
              <a:rPr lang="en-US" smtClean="0"/>
              <a:t>ISACA EuroCACS - Marco Ermini</a:t>
            </a:r>
            <a:endParaRPr lang="en-US"/>
          </a:p>
        </p:txBody>
      </p:sp>
      <p:sp>
        <p:nvSpPr>
          <p:cNvPr id="6" name="Header Placeholder 5"/>
          <p:cNvSpPr>
            <a:spLocks noGrp="1"/>
          </p:cNvSpPr>
          <p:nvPr>
            <p:ph type="hdr" sz="quarter" idx="12"/>
          </p:nvPr>
        </p:nvSpPr>
        <p:spPr/>
        <p:txBody>
          <a:bodyPr/>
          <a:lstStyle/>
          <a:p>
            <a:r>
              <a:rPr lang="en-US" smtClean="0"/>
              <a:t>Security Challenges in Healthcare IoT</a:t>
            </a:r>
            <a:endParaRPr lang="en-US"/>
          </a:p>
        </p:txBody>
      </p:sp>
    </p:spTree>
    <p:extLst>
      <p:ext uri="{BB962C8B-B14F-4D97-AF65-F5344CB8AC3E}">
        <p14:creationId xmlns:p14="http://schemas.microsoft.com/office/powerpoint/2010/main" val="163115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000" dirty="0"/>
              <a:t>Industry 4.0 is different</a:t>
            </a:r>
          </a:p>
          <a:p>
            <a:endParaRPr lang="en-GB" sz="1000" dirty="0"/>
          </a:p>
          <a:p>
            <a:pPr marL="185715" indent="-185715">
              <a:buFontTx/>
              <a:buChar char="-"/>
            </a:pPr>
            <a:r>
              <a:rPr lang="en-GB" sz="1000" dirty="0"/>
              <a:t>Interoperability:</a:t>
            </a:r>
          </a:p>
          <a:p>
            <a:pPr marL="680954" lvl="1" indent="-185715">
              <a:buFontTx/>
              <a:buChar char="-"/>
            </a:pPr>
            <a:r>
              <a:rPr lang="en-GB" sz="1000" dirty="0"/>
              <a:t>the ability of cyber-physical systems (i.e. workpiece carriers, assembly stations and products), humans and Smart Factories to connect and communicate with each other via the Internet of Things and the Internet of Services</a:t>
            </a:r>
          </a:p>
          <a:p>
            <a:pPr marL="185715" indent="-185715">
              <a:buFontTx/>
              <a:buChar char="-"/>
            </a:pPr>
            <a:r>
              <a:rPr lang="en-GB" sz="1000" dirty="0"/>
              <a:t>Virtualization: a virtual copy of the Smart Factory which is created by linking sensor data (from monitoring physical processes) with virtual plant models and simulation models</a:t>
            </a:r>
          </a:p>
          <a:p>
            <a:pPr marL="185715" indent="-185715">
              <a:buFontTx/>
              <a:buChar char="-"/>
            </a:pPr>
            <a:r>
              <a:rPr lang="en-GB" sz="1000" dirty="0"/>
              <a:t>Decentralization:</a:t>
            </a:r>
          </a:p>
          <a:p>
            <a:pPr marL="680954" lvl="1" indent="-185715">
              <a:buFontTx/>
              <a:buChar char="-"/>
            </a:pPr>
            <a:r>
              <a:rPr lang="en-GB" sz="1000" dirty="0"/>
              <a:t>Ability of CPS within Smart Factories to make decisions on their own</a:t>
            </a:r>
          </a:p>
          <a:p>
            <a:pPr marL="680954" lvl="1" indent="-185715">
              <a:buFontTx/>
              <a:buChar char="-"/>
            </a:pPr>
            <a:r>
              <a:rPr lang="en-GB" sz="1000" dirty="0"/>
              <a:t>Implies Remote Monitoring and Predictive Maintenance</a:t>
            </a:r>
          </a:p>
          <a:p>
            <a:pPr marL="185715" indent="-185715" defTabSz="990478">
              <a:buFontTx/>
              <a:buChar char="-"/>
              <a:defRPr/>
            </a:pPr>
            <a:r>
              <a:rPr lang="en-GB" sz="1000" dirty="0"/>
              <a:t>Real-Time Capability:</a:t>
            </a:r>
          </a:p>
          <a:p>
            <a:pPr marL="680954" lvl="1" indent="-185715" defTabSz="990478">
              <a:buFontTx/>
              <a:buChar char="-"/>
              <a:defRPr/>
            </a:pPr>
            <a:r>
              <a:rPr lang="en-GB" sz="1000" dirty="0"/>
              <a:t>Big Data: the capability to collect and analyse data and provide the derived insights immediately</a:t>
            </a:r>
          </a:p>
          <a:p>
            <a:pPr marL="680954" lvl="1" indent="-185715" defTabSz="990478">
              <a:buFontTx/>
              <a:buChar char="-"/>
              <a:defRPr/>
            </a:pPr>
            <a:r>
              <a:rPr lang="en-GB" sz="1000" noProof="0" dirty="0" smtClean="0"/>
              <a:t>On-demand, high-efficiency manufacturing, fragmentation of the value chain, mass-customisation</a:t>
            </a:r>
            <a:endParaRPr lang="en-GB" sz="1000" dirty="0"/>
          </a:p>
          <a:p>
            <a:pPr marL="185715" indent="-185715">
              <a:buFontTx/>
              <a:buChar char="-"/>
            </a:pPr>
            <a:r>
              <a:rPr lang="en-GB" sz="1000" dirty="0"/>
              <a:t>Service Orientation: offering of services (of cyber-physical systems, humans or Smart Factories) via the Internet of Services</a:t>
            </a:r>
          </a:p>
          <a:p>
            <a:pPr marL="185715" indent="-185715">
              <a:buFontTx/>
              <a:buChar char="-"/>
            </a:pPr>
            <a:r>
              <a:rPr lang="en-GB" sz="1000" dirty="0"/>
              <a:t>Modularity: flexible adaptation of Smart Factories to changing requirements by replacing or expanding individual modules</a:t>
            </a:r>
          </a:p>
          <a:p>
            <a:endParaRPr lang="en-GB" sz="1000" noProof="0" dirty="0" smtClean="0"/>
          </a:p>
          <a:p>
            <a:pPr defTabSz="990478">
              <a:defRPr/>
            </a:pPr>
            <a:r>
              <a:rPr lang="en-GB" sz="1000" noProof="0" dirty="0" smtClean="0"/>
              <a:t>Industry 4.0 imposes connection to the internet.</a:t>
            </a:r>
          </a:p>
          <a:p>
            <a:pPr defTabSz="990478">
              <a:defRPr/>
            </a:pPr>
            <a:endParaRPr lang="en-GB" sz="1000" noProof="0" dirty="0" smtClean="0"/>
          </a:p>
          <a:p>
            <a:r>
              <a:rPr lang="en-GB" sz="1000" noProof="0" dirty="0" smtClean="0"/>
              <a:t>AI: Supervised and unsupervised learning, Neural Networks, Machine Learning, System Design,</a:t>
            </a:r>
            <a:r>
              <a:rPr lang="en-GB" sz="1000" baseline="0" noProof="0" dirty="0" smtClean="0"/>
              <a:t> etc.</a:t>
            </a:r>
            <a:endParaRPr lang="en-GB" sz="1000" noProof="0" dirty="0"/>
          </a:p>
        </p:txBody>
      </p:sp>
      <p:sp>
        <p:nvSpPr>
          <p:cNvPr id="4" name="Slide Number Placeholder 3"/>
          <p:cNvSpPr>
            <a:spLocks noGrp="1"/>
          </p:cNvSpPr>
          <p:nvPr>
            <p:ph type="sldNum" sz="quarter" idx="10"/>
          </p:nvPr>
        </p:nvSpPr>
        <p:spPr/>
        <p:txBody>
          <a:bodyPr/>
          <a:lstStyle/>
          <a:p>
            <a:fld id="{7413A1E7-E195-2F43-B936-4F0148D28EAB}" type="slidenum">
              <a:rPr lang="en-US" smtClean="0"/>
              <a:t>7</a:t>
            </a:fld>
            <a:endParaRPr lang="en-US"/>
          </a:p>
        </p:txBody>
      </p:sp>
      <p:sp>
        <p:nvSpPr>
          <p:cNvPr id="5" name="Footer Placeholder 4"/>
          <p:cNvSpPr>
            <a:spLocks noGrp="1"/>
          </p:cNvSpPr>
          <p:nvPr>
            <p:ph type="ftr" sz="quarter" idx="11"/>
          </p:nvPr>
        </p:nvSpPr>
        <p:spPr/>
        <p:txBody>
          <a:bodyPr/>
          <a:lstStyle/>
          <a:p>
            <a:r>
              <a:rPr lang="en-US" smtClean="0"/>
              <a:t>ISACA EuroCACS - Marco Ermini</a:t>
            </a:r>
            <a:endParaRPr lang="en-US"/>
          </a:p>
        </p:txBody>
      </p:sp>
      <p:sp>
        <p:nvSpPr>
          <p:cNvPr id="6" name="Header Placeholder 5"/>
          <p:cNvSpPr>
            <a:spLocks noGrp="1"/>
          </p:cNvSpPr>
          <p:nvPr>
            <p:ph type="hdr" sz="quarter" idx="12"/>
          </p:nvPr>
        </p:nvSpPr>
        <p:spPr/>
        <p:txBody>
          <a:bodyPr/>
          <a:lstStyle/>
          <a:p>
            <a:r>
              <a:rPr lang="en-US" smtClean="0"/>
              <a:t>Security Challenges in Healthcare IoT</a:t>
            </a:r>
            <a:endParaRPr lang="en-US"/>
          </a:p>
        </p:txBody>
      </p:sp>
    </p:spTree>
    <p:extLst>
      <p:ext uri="{BB962C8B-B14F-4D97-AF65-F5344CB8AC3E}">
        <p14:creationId xmlns:p14="http://schemas.microsoft.com/office/powerpoint/2010/main" val="1735226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90478">
              <a:defRPr/>
            </a:pPr>
            <a:r>
              <a:rPr lang="en-GB" sz="1300" dirty="0" err="1"/>
              <a:t>Solair</a:t>
            </a:r>
            <a:r>
              <a:rPr lang="en-GB" sz="1300" dirty="0"/>
              <a:t> acquired by Microsoft, to be incorporated into Azure for IoT.</a:t>
            </a:r>
          </a:p>
          <a:p>
            <a:pPr marL="185715" indent="-185715" defTabSz="990478">
              <a:buFontTx/>
              <a:buChar char="-"/>
              <a:defRPr/>
            </a:pPr>
            <a:r>
              <a:rPr lang="en-GB" sz="1300" dirty="0"/>
              <a:t>Easy and fast configuration</a:t>
            </a:r>
          </a:p>
          <a:p>
            <a:pPr marL="185715" indent="-185715" defTabSz="990478">
              <a:buFontTx/>
              <a:buChar char="-"/>
              <a:defRPr/>
            </a:pPr>
            <a:r>
              <a:rPr lang="en-GB" sz="1300" dirty="0"/>
              <a:t>IaaS, High scalability, HA</a:t>
            </a:r>
          </a:p>
          <a:p>
            <a:pPr marL="185715" indent="-185715" defTabSz="990478">
              <a:buFontTx/>
              <a:buChar char="-"/>
              <a:defRPr/>
            </a:pPr>
            <a:r>
              <a:rPr lang="en-GB" sz="1300" dirty="0"/>
              <a:t>Enterprise security protocols</a:t>
            </a:r>
          </a:p>
          <a:p>
            <a:pPr marL="185715" indent="-185715" defTabSz="990478">
              <a:buFontTx/>
              <a:buChar char="-"/>
              <a:defRPr/>
            </a:pPr>
            <a:r>
              <a:rPr lang="en-GB" sz="1300" dirty="0"/>
              <a:t>Self-made or provided hardware</a:t>
            </a:r>
          </a:p>
          <a:p>
            <a:pPr marL="185715" indent="-185715" defTabSz="990478">
              <a:buFontTx/>
              <a:buChar char="-"/>
              <a:defRPr/>
            </a:pPr>
            <a:r>
              <a:rPr lang="en-GB" sz="1300" dirty="0"/>
              <a:t>Agnostic to connection</a:t>
            </a:r>
          </a:p>
          <a:p>
            <a:pPr defTabSz="990478">
              <a:defRPr/>
            </a:pPr>
            <a:endParaRPr lang="en-GB" sz="1300" dirty="0"/>
          </a:p>
          <a:p>
            <a:pPr defTabSz="990478">
              <a:defRPr/>
            </a:pPr>
            <a:r>
              <a:rPr lang="en-GB" sz="1300" dirty="0"/>
              <a:t>YUMI robots are replacing old robotics, designed to work along with humans. YUMI are by nature networked. YUMI has an app store.</a:t>
            </a:r>
          </a:p>
          <a:p>
            <a:pPr defTabSz="990478">
              <a:defRPr/>
            </a:pPr>
            <a:endParaRPr lang="en-GB" sz="1300" dirty="0"/>
          </a:p>
          <a:p>
            <a:pPr defTabSz="990478">
              <a:defRPr/>
            </a:pPr>
            <a:r>
              <a:rPr lang="en-GB" sz="1300" dirty="0"/>
              <a:t>FLIP has rule engine on backend, programmable in Python, building blocks in Raspberry PI and Arduino with sensors.  Can build Health App from 6000 USD (plus 6000 USD basic training course).</a:t>
            </a:r>
          </a:p>
        </p:txBody>
      </p:sp>
      <p:sp>
        <p:nvSpPr>
          <p:cNvPr id="4" name="Slide Number Placeholder 3"/>
          <p:cNvSpPr>
            <a:spLocks noGrp="1"/>
          </p:cNvSpPr>
          <p:nvPr>
            <p:ph type="sldNum" sz="quarter" idx="10"/>
          </p:nvPr>
        </p:nvSpPr>
        <p:spPr/>
        <p:txBody>
          <a:bodyPr/>
          <a:lstStyle/>
          <a:p>
            <a:fld id="{7413A1E7-E195-2F43-B936-4F0148D28EAB}" type="slidenum">
              <a:rPr lang="en-US" smtClean="0"/>
              <a:t>8</a:t>
            </a:fld>
            <a:endParaRPr lang="en-US"/>
          </a:p>
        </p:txBody>
      </p:sp>
      <p:sp>
        <p:nvSpPr>
          <p:cNvPr id="5" name="Footer Placeholder 4"/>
          <p:cNvSpPr>
            <a:spLocks noGrp="1"/>
          </p:cNvSpPr>
          <p:nvPr>
            <p:ph type="ftr" sz="quarter" idx="11"/>
          </p:nvPr>
        </p:nvSpPr>
        <p:spPr/>
        <p:txBody>
          <a:bodyPr/>
          <a:lstStyle/>
          <a:p>
            <a:r>
              <a:rPr lang="en-US" smtClean="0"/>
              <a:t>ISACA EuroCACS - Marco Ermini</a:t>
            </a:r>
            <a:endParaRPr lang="en-US"/>
          </a:p>
        </p:txBody>
      </p:sp>
      <p:sp>
        <p:nvSpPr>
          <p:cNvPr id="6" name="Header Placeholder 5"/>
          <p:cNvSpPr>
            <a:spLocks noGrp="1"/>
          </p:cNvSpPr>
          <p:nvPr>
            <p:ph type="hdr" sz="quarter" idx="12"/>
          </p:nvPr>
        </p:nvSpPr>
        <p:spPr/>
        <p:txBody>
          <a:bodyPr/>
          <a:lstStyle/>
          <a:p>
            <a:r>
              <a:rPr lang="en-US" smtClean="0"/>
              <a:t>Security Challenges in Healthcare IoT</a:t>
            </a:r>
            <a:endParaRPr lang="en-US"/>
          </a:p>
        </p:txBody>
      </p:sp>
    </p:spTree>
    <p:extLst>
      <p:ext uri="{BB962C8B-B14F-4D97-AF65-F5344CB8AC3E}">
        <p14:creationId xmlns:p14="http://schemas.microsoft.com/office/powerpoint/2010/main" val="926327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5715" lvl="1" indent="-185715" defTabSz="990478">
              <a:buFontTx/>
              <a:buChar char="-"/>
              <a:defRPr/>
            </a:pPr>
            <a:r>
              <a:rPr lang="en-GB" sz="1000" b="1" dirty="0"/>
              <a:t>CPS - “Cyber-Physical Systems”</a:t>
            </a:r>
            <a:r>
              <a:rPr lang="en-GB" sz="1000" dirty="0"/>
              <a:t>: network objects which have electronics, sensors, etc. </a:t>
            </a:r>
            <a:r>
              <a:rPr lang="en-GB" sz="1000" noProof="0" dirty="0" smtClean="0"/>
              <a:t>which can measure the world and react on those measures.</a:t>
            </a:r>
          </a:p>
          <a:p>
            <a:pPr marL="680954" lvl="2" indent="-185715" defTabSz="990478">
              <a:buFontTx/>
              <a:buChar char="-"/>
              <a:defRPr/>
            </a:pPr>
            <a:r>
              <a:rPr lang="en-GB" sz="1000" dirty="0"/>
              <a:t>In embedded systems the emphasis tends to be more on the computational elements, and less on an intense link between the computational and physical elements. CPS is also similar to the Internet of Things (IoT) sharing the same basic architecture, nevertheless, CPS presents a higher combination and coordination between physical and computational elements.</a:t>
            </a:r>
            <a:endParaRPr lang="en-GB" sz="1000" noProof="0" dirty="0" smtClean="0"/>
          </a:p>
          <a:p>
            <a:pPr marL="185715" indent="-185715">
              <a:buFontTx/>
              <a:buChar char="-"/>
            </a:pPr>
            <a:r>
              <a:rPr lang="en-GB" sz="1000" dirty="0"/>
              <a:t>“Smart”, have some kind of programmable and flexible logic, can become “personal”. Often are personal things.  Mobile is the centre. Smartwatches, and things becoming more common, toothbrush, rings, etc. Home things: “smart” TV, light bulbs, fridges, washing machines, dishwashers, ovens. Fridge can check RFID tag and tell you that milk is finished - or order it directly at Amazon. Your calendar can order your Uber car or in five years, a self driving car, to bring you to your next appointment.</a:t>
            </a:r>
          </a:p>
          <a:p>
            <a:pPr marL="185715" indent="-185715">
              <a:buFontTx/>
              <a:buChar char="-"/>
            </a:pPr>
            <a:r>
              <a:rPr lang="en-GB" sz="1000" dirty="0"/>
              <a:t>“Networked” – they talk together and get information from that.  Network Objects are there already since a long time, what is different is that we networked together.</a:t>
            </a:r>
          </a:p>
          <a:p>
            <a:pPr marL="185715" indent="-185715" defTabSz="990478">
              <a:buFontTx/>
              <a:buChar char="-"/>
              <a:defRPr/>
            </a:pPr>
            <a:r>
              <a:rPr lang="en-GB" sz="1000" dirty="0"/>
              <a:t>Medical things - insulin pumps, defibrillators, blood pressure.  Devices can adjust and regulate each others’.  Fit bands.</a:t>
            </a:r>
            <a:endParaRPr lang="en-GB" sz="1000" noProof="0" dirty="0" smtClean="0"/>
          </a:p>
        </p:txBody>
      </p:sp>
      <p:sp>
        <p:nvSpPr>
          <p:cNvPr id="4" name="Slide Number Placeholder 3"/>
          <p:cNvSpPr>
            <a:spLocks noGrp="1"/>
          </p:cNvSpPr>
          <p:nvPr>
            <p:ph type="sldNum" sz="quarter" idx="10"/>
          </p:nvPr>
        </p:nvSpPr>
        <p:spPr/>
        <p:txBody>
          <a:bodyPr/>
          <a:lstStyle/>
          <a:p>
            <a:fld id="{7413A1E7-E195-2F43-B936-4F0148D28EAB}" type="slidenum">
              <a:rPr lang="en-US" smtClean="0"/>
              <a:t>9</a:t>
            </a:fld>
            <a:endParaRPr lang="en-US"/>
          </a:p>
        </p:txBody>
      </p:sp>
      <p:sp>
        <p:nvSpPr>
          <p:cNvPr id="5" name="Footer Placeholder 4"/>
          <p:cNvSpPr>
            <a:spLocks noGrp="1"/>
          </p:cNvSpPr>
          <p:nvPr>
            <p:ph type="ftr" sz="quarter" idx="11"/>
          </p:nvPr>
        </p:nvSpPr>
        <p:spPr/>
        <p:txBody>
          <a:bodyPr/>
          <a:lstStyle/>
          <a:p>
            <a:r>
              <a:rPr lang="en-US" smtClean="0"/>
              <a:t>ISACA EuroCACS - Marco Ermini</a:t>
            </a:r>
            <a:endParaRPr lang="en-US"/>
          </a:p>
        </p:txBody>
      </p:sp>
      <p:sp>
        <p:nvSpPr>
          <p:cNvPr id="6" name="Header Placeholder 5"/>
          <p:cNvSpPr>
            <a:spLocks noGrp="1"/>
          </p:cNvSpPr>
          <p:nvPr>
            <p:ph type="hdr" sz="quarter" idx="12"/>
          </p:nvPr>
        </p:nvSpPr>
        <p:spPr/>
        <p:txBody>
          <a:bodyPr/>
          <a:lstStyle/>
          <a:p>
            <a:r>
              <a:rPr lang="en-US" smtClean="0"/>
              <a:t>Security Challenges in Healthcare IoT</a:t>
            </a:r>
            <a:endParaRPr lang="en-US"/>
          </a:p>
        </p:txBody>
      </p:sp>
    </p:spTree>
    <p:extLst>
      <p:ext uri="{BB962C8B-B14F-4D97-AF65-F5344CB8AC3E}">
        <p14:creationId xmlns:p14="http://schemas.microsoft.com/office/powerpoint/2010/main" val="6059196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2" name="Picture 1" descr="EuroCACS2016-169rev2titl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68384" cy="5157216"/>
          </a:xfrm>
          <a:prstGeom prst="rect">
            <a:avLst/>
          </a:prstGeom>
        </p:spPr>
      </p:pic>
      <p:sp>
        <p:nvSpPr>
          <p:cNvPr id="4" name="Text Placeholder 3"/>
          <p:cNvSpPr>
            <a:spLocks noGrp="1"/>
          </p:cNvSpPr>
          <p:nvPr>
            <p:ph type="body" sz="quarter" idx="10" hasCustomPrompt="1"/>
          </p:nvPr>
        </p:nvSpPr>
        <p:spPr>
          <a:xfrm>
            <a:off x="454652" y="1771997"/>
            <a:ext cx="8230776" cy="2422327"/>
          </a:xfrm>
          <a:prstGeom prst="rect">
            <a:avLst/>
          </a:prstGeom>
          <a:effectLst>
            <a:glow rad="355600">
              <a:schemeClr val="tx1">
                <a:alpha val="0"/>
              </a:schemeClr>
            </a:glow>
            <a:outerShdw blurRad="38100" dist="50800" algn="l" rotWithShape="0">
              <a:prstClr val="black">
                <a:alpha val="50000"/>
              </a:prstClr>
            </a:outerShdw>
            <a:softEdge rad="254000"/>
          </a:effectLst>
        </p:spPr>
        <p:txBody>
          <a:bodyPr vert="horz" lIns="80010" tIns="40005" rIns="80010" bIns="40005" anchor="ctr"/>
          <a:lstStyle>
            <a:lvl1pPr marL="0" indent="0" algn="ctr">
              <a:lnSpc>
                <a:spcPct val="90000"/>
              </a:lnSpc>
              <a:buNone/>
              <a:defRPr sz="5000" b="1" cap="none" spc="0" baseline="0">
                <a:ln w="18415" cmpd="sng">
                  <a:solidFill>
                    <a:srgbClr val="FFFFFF"/>
                  </a:solidFill>
                  <a:prstDash val="solid"/>
                </a:ln>
                <a:solidFill>
                  <a:srgbClr val="FFFFFF"/>
                </a:solidFill>
                <a:effectLst>
                  <a:outerShdw blurRad="63500" dir="3600000" algn="tl" rotWithShape="0">
                    <a:srgbClr val="000000">
                      <a:alpha val="70000"/>
                    </a:srgbClr>
                  </a:outerShdw>
                </a:effectLst>
              </a:defRPr>
            </a:lvl1pPr>
            <a:lvl2pPr>
              <a:defRPr b="0" cap="none" spc="0">
                <a:ln w="18415" cmpd="sng">
                  <a:solidFill>
                    <a:srgbClr val="FFFFFF"/>
                  </a:solidFill>
                  <a:prstDash val="solid"/>
                </a:ln>
                <a:solidFill>
                  <a:srgbClr val="FFFFFF"/>
                </a:solidFill>
                <a:effectLst>
                  <a:outerShdw blurRad="63500" dir="3600000" algn="tl" rotWithShape="0">
                    <a:srgbClr val="000000">
                      <a:alpha val="70000"/>
                    </a:srgbClr>
                  </a:outerShdw>
                </a:effectLst>
              </a:defRPr>
            </a:lvl2pPr>
            <a:lvl3pPr>
              <a:defRPr b="0" cap="none" spc="0">
                <a:ln w="18415" cmpd="sng">
                  <a:solidFill>
                    <a:srgbClr val="FFFFFF"/>
                  </a:solidFill>
                  <a:prstDash val="solid"/>
                </a:ln>
                <a:solidFill>
                  <a:srgbClr val="FFFFFF"/>
                </a:solidFill>
                <a:effectLst>
                  <a:outerShdw blurRad="63500" dir="3600000" algn="tl" rotWithShape="0">
                    <a:srgbClr val="000000">
                      <a:alpha val="70000"/>
                    </a:srgbClr>
                  </a:outerShdw>
                </a:effectLst>
              </a:defRPr>
            </a:lvl3pPr>
            <a:lvl4pPr>
              <a:defRPr b="0" cap="none" spc="0">
                <a:ln w="18415" cmpd="sng">
                  <a:solidFill>
                    <a:srgbClr val="FFFFFF"/>
                  </a:solidFill>
                  <a:prstDash val="solid"/>
                </a:ln>
                <a:solidFill>
                  <a:srgbClr val="FFFFFF"/>
                </a:solidFill>
                <a:effectLst>
                  <a:outerShdw blurRad="63500" dir="3600000" algn="tl" rotWithShape="0">
                    <a:srgbClr val="000000">
                      <a:alpha val="70000"/>
                    </a:srgbClr>
                  </a:outerShdw>
                </a:effectLst>
              </a:defRPr>
            </a:lvl4pPr>
            <a:lvl5pPr>
              <a:defRPr b="0" cap="none" spc="0">
                <a:ln w="18415" cmpd="sng">
                  <a:solidFill>
                    <a:srgbClr val="FFFFFF"/>
                  </a:solidFill>
                  <a:prstDash val="solid"/>
                </a:ln>
                <a:solidFill>
                  <a:srgbClr val="FFFFFF"/>
                </a:solidFill>
                <a:effectLst>
                  <a:outerShdw blurRad="63500" dir="3600000" algn="tl" rotWithShape="0">
                    <a:srgbClr val="000000">
                      <a:alpha val="70000"/>
                    </a:srgbClr>
                  </a:outerShdw>
                </a:effectLst>
              </a:defRPr>
            </a:lvl5pPr>
          </a:lstStyle>
          <a:p>
            <a:pPr lvl="0"/>
            <a:r>
              <a:rPr lang="en-US" dirty="0" smtClean="0"/>
              <a:t>Click Here to </a:t>
            </a:r>
            <a:br>
              <a:rPr lang="en-US" dirty="0" smtClean="0"/>
            </a:br>
            <a:r>
              <a:rPr lang="en-US" dirty="0" smtClean="0"/>
              <a:t>Edit Presentation Title</a:t>
            </a:r>
          </a:p>
        </p:txBody>
      </p:sp>
      <p:sp>
        <p:nvSpPr>
          <p:cNvPr id="8" name="Text Placeholder 7"/>
          <p:cNvSpPr>
            <a:spLocks noGrp="1"/>
          </p:cNvSpPr>
          <p:nvPr>
            <p:ph type="body" sz="quarter" idx="11" hasCustomPrompt="1"/>
          </p:nvPr>
        </p:nvSpPr>
        <p:spPr>
          <a:xfrm>
            <a:off x="454652" y="4373899"/>
            <a:ext cx="8230776" cy="617203"/>
          </a:xfrm>
          <a:prstGeom prst="rect">
            <a:avLst/>
          </a:prstGeom>
        </p:spPr>
        <p:txBody>
          <a:bodyPr vert="horz"/>
          <a:lstStyle>
            <a:lvl1pPr marL="0" indent="0" algn="ctr">
              <a:lnSpc>
                <a:spcPct val="90000"/>
              </a:lnSpc>
              <a:buFontTx/>
              <a:buNone/>
              <a:defRPr sz="1500" baseline="0">
                <a:solidFill>
                  <a:schemeClr val="bg1"/>
                </a:solidFill>
              </a:defRPr>
            </a:lvl1pPr>
          </a:lstStyle>
          <a:p>
            <a:pPr lvl="0"/>
            <a:r>
              <a:rPr lang="en-US" dirty="0" smtClean="0"/>
              <a:t>Click here to add presenter name, credentials, title, company name</a:t>
            </a:r>
          </a:p>
        </p:txBody>
      </p:sp>
    </p:spTree>
    <p:extLst>
      <p:ext uri="{BB962C8B-B14F-4D97-AF65-F5344CB8AC3E}">
        <p14:creationId xmlns:p14="http://schemas.microsoft.com/office/powerpoint/2010/main" val="139130147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1" name="Picture 10" descr="EuroCACS2016-169rev2slide.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68384" cy="5157216"/>
          </a:xfrm>
          <a:prstGeom prst="rect">
            <a:avLst/>
          </a:prstGeom>
        </p:spPr>
      </p:pic>
      <p:sp>
        <p:nvSpPr>
          <p:cNvPr id="4" name="Text Placeholder 6"/>
          <p:cNvSpPr>
            <a:spLocks noGrp="1"/>
          </p:cNvSpPr>
          <p:nvPr>
            <p:ph type="body" sz="quarter" idx="11" hasCustomPrompt="1"/>
          </p:nvPr>
        </p:nvSpPr>
        <p:spPr>
          <a:xfrm>
            <a:off x="1962864" y="1207587"/>
            <a:ext cx="6741907" cy="3394397"/>
          </a:xfrm>
          <a:prstGeom prst="rect">
            <a:avLst/>
          </a:prstGeom>
        </p:spPr>
        <p:txBody>
          <a:bodyPr lIns="80010" tIns="40005" rIns="80010" bIns="40005"/>
          <a:lstStyle>
            <a:lvl1pPr marL="274320" indent="-325751">
              <a:spcBef>
                <a:spcPts val="400"/>
              </a:spcBef>
              <a:buSzPct val="75000"/>
              <a:buFont typeface="Wingdings" charset="2"/>
              <a:buChar char="u"/>
              <a:defRPr sz="1800" b="0" baseline="0">
                <a:solidFill>
                  <a:srgbClr val="363636"/>
                </a:solidFill>
              </a:defRPr>
            </a:lvl1pPr>
            <a:lvl2pPr>
              <a:defRPr sz="1600" b="0" baseline="0"/>
            </a:lvl2pPr>
          </a:lstStyle>
          <a:p>
            <a:pPr>
              <a:lnSpc>
                <a:spcPct val="90000"/>
              </a:lnSpc>
            </a:pPr>
            <a:r>
              <a:rPr lang="en-US" sz="1600" dirty="0" smtClean="0">
                <a:solidFill>
                  <a:srgbClr val="363636"/>
                </a:solidFill>
                <a:latin typeface="Arial"/>
                <a:cs typeface="Arial"/>
              </a:rPr>
              <a:t>Click to Add Text</a:t>
            </a:r>
          </a:p>
          <a:p>
            <a:pPr>
              <a:lnSpc>
                <a:spcPct val="90000"/>
              </a:lnSpc>
            </a:pPr>
            <a:endParaRPr lang="en-US" sz="1600" dirty="0" smtClean="0">
              <a:solidFill>
                <a:srgbClr val="363636"/>
              </a:solidFill>
              <a:latin typeface="Arial"/>
              <a:cs typeface="Arial"/>
            </a:endParaRPr>
          </a:p>
        </p:txBody>
      </p:sp>
      <p:sp>
        <p:nvSpPr>
          <p:cNvPr id="7" name="TextBox 6"/>
          <p:cNvSpPr txBox="1"/>
          <p:nvPr userDrawn="1"/>
        </p:nvSpPr>
        <p:spPr>
          <a:xfrm>
            <a:off x="1536700" y="3162300"/>
            <a:ext cx="5651500" cy="369332"/>
          </a:xfrm>
          <a:prstGeom prst="rect">
            <a:avLst/>
          </a:prstGeom>
          <a:noFill/>
        </p:spPr>
        <p:txBody>
          <a:bodyPr wrap="square" rtlCol="0">
            <a:spAutoFit/>
          </a:bodyPr>
          <a:lstStyle/>
          <a:p>
            <a:endParaRPr lang="en-US" dirty="0"/>
          </a:p>
        </p:txBody>
      </p:sp>
      <p:sp>
        <p:nvSpPr>
          <p:cNvPr id="10" name="TextBox 9"/>
          <p:cNvSpPr txBox="1"/>
          <p:nvPr userDrawn="1"/>
        </p:nvSpPr>
        <p:spPr>
          <a:xfrm>
            <a:off x="88900" y="4740799"/>
            <a:ext cx="1231900" cy="307777"/>
          </a:xfrm>
          <a:prstGeom prst="rect">
            <a:avLst/>
          </a:prstGeom>
          <a:noFill/>
        </p:spPr>
        <p:txBody>
          <a:bodyPr wrap="square" rtlCol="0">
            <a:spAutoFit/>
          </a:bodyPr>
          <a:lstStyle/>
          <a:p>
            <a:r>
              <a:rPr lang="en-US" sz="700" dirty="0" smtClean="0">
                <a:solidFill>
                  <a:schemeClr val="bg1"/>
                </a:solidFill>
              </a:rPr>
              <a:t>© ISACA 2016. </a:t>
            </a:r>
          </a:p>
          <a:p>
            <a:r>
              <a:rPr lang="en-US" sz="700" dirty="0" smtClean="0">
                <a:solidFill>
                  <a:schemeClr val="bg1"/>
                </a:solidFill>
              </a:rPr>
              <a:t>All Rights Reserved.</a:t>
            </a:r>
            <a:endParaRPr lang="en-US" sz="700" dirty="0">
              <a:solidFill>
                <a:schemeClr val="bg1"/>
              </a:solidFill>
            </a:endParaRPr>
          </a:p>
        </p:txBody>
      </p:sp>
      <p:pic>
        <p:nvPicPr>
          <p:cNvPr id="2" name="Picture 1" descr="ISACA_SocialMedia-01.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391400" y="4596433"/>
            <a:ext cx="1752600" cy="547066"/>
          </a:xfrm>
          <a:prstGeom prst="rect">
            <a:avLst/>
          </a:prstGeom>
        </p:spPr>
      </p:pic>
      <p:sp>
        <p:nvSpPr>
          <p:cNvPr id="6" name="TextBox 5"/>
          <p:cNvSpPr txBox="1"/>
          <p:nvPr userDrawn="1"/>
        </p:nvSpPr>
        <p:spPr>
          <a:xfrm>
            <a:off x="6575462" y="4748430"/>
            <a:ext cx="1324733" cy="230832"/>
          </a:xfrm>
          <a:prstGeom prst="rect">
            <a:avLst/>
          </a:prstGeom>
          <a:noFill/>
        </p:spPr>
        <p:txBody>
          <a:bodyPr wrap="square" rtlCol="0">
            <a:spAutoFit/>
          </a:bodyPr>
          <a:lstStyle/>
          <a:p>
            <a:r>
              <a:rPr lang="en-US" sz="900" kern="1200" dirty="0" smtClean="0">
                <a:solidFill>
                  <a:schemeClr val="tx1"/>
                </a:solidFill>
                <a:latin typeface="+mn-lt"/>
                <a:ea typeface="+mn-ea"/>
                <a:cs typeface="+mn-cs"/>
              </a:rPr>
              <a:t>#EUROCACS </a:t>
            </a:r>
            <a:endParaRPr lang="en-US" sz="900" dirty="0"/>
          </a:p>
        </p:txBody>
      </p:sp>
      <p:sp>
        <p:nvSpPr>
          <p:cNvPr id="3" name="Title 2"/>
          <p:cNvSpPr>
            <a:spLocks noGrp="1"/>
          </p:cNvSpPr>
          <p:nvPr>
            <p:ph type="title"/>
          </p:nvPr>
        </p:nvSpPr>
        <p:spPr>
          <a:xfrm>
            <a:off x="1962864" y="270510"/>
            <a:ext cx="6723935" cy="627359"/>
          </a:xfrm>
          <a:prstGeom prst="rect">
            <a:avLst/>
          </a:prstGeom>
        </p:spPr>
        <p:txBody>
          <a:bodyPr vert="horz" anchor="ctr"/>
          <a:lstStyle>
            <a:lvl1pPr algn="l">
              <a:defRPr sz="2400">
                <a:solidFill>
                  <a:srgbClr val="0D6FA9"/>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477704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6705776"/>
      </p:ext>
    </p:extLst>
  </p:cSld>
  <p:clrMap bg1="lt1" tx1="dk1" bg2="lt2" tx2="dk2" accent1="accent1" accent2="accent2" accent3="accent3" accent4="accent4" accent5="accent5" accent6="accent6" hlink="hlink" folHlink="folHlink"/>
  <p:sldLayoutIdLst>
    <p:sldLayoutId id="2147483650" r:id="rId1"/>
    <p:sldLayoutId id="2147483651" r:id="rId2"/>
  </p:sldLayoutIdLst>
  <p:timing>
    <p:tnLst>
      <p:par>
        <p:cTn id="1" dur="indefinite" restart="never" nodeType="tmRoot"/>
      </p:par>
    </p:tnLst>
  </p:timing>
  <p:hf sldNum="0" hdr="0" ftr="0" dt="0"/>
  <p:txStyles>
    <p:titleStyle>
      <a:lvl1pPr algn="ctr" defTabSz="434334" rtl="0" eaLnBrk="1" latinLnBrk="0" hangingPunct="1">
        <a:spcBef>
          <a:spcPct val="0"/>
        </a:spcBef>
        <a:buNone/>
        <a:defRPr sz="4200" kern="1200">
          <a:solidFill>
            <a:schemeClr val="tx1"/>
          </a:solidFill>
          <a:latin typeface="+mj-lt"/>
          <a:ea typeface="+mj-ea"/>
          <a:cs typeface="+mj-cs"/>
        </a:defRPr>
      </a:lvl1pPr>
    </p:titleStyle>
    <p:bodyStyle>
      <a:lvl1pPr marL="325751" indent="-325751" algn="l" defTabSz="434334" rtl="0" eaLnBrk="1" latinLnBrk="0" hangingPunct="1">
        <a:spcBef>
          <a:spcPct val="20000"/>
        </a:spcBef>
        <a:buFont typeface="Arial"/>
        <a:buChar char="•"/>
        <a:defRPr sz="3100" kern="1200">
          <a:solidFill>
            <a:schemeClr val="tx1"/>
          </a:solidFill>
          <a:latin typeface="+mn-lt"/>
          <a:ea typeface="+mn-ea"/>
          <a:cs typeface="+mn-cs"/>
        </a:defRPr>
      </a:lvl1pPr>
      <a:lvl2pPr marL="705793" indent="-271459" algn="l" defTabSz="434334" rtl="0" eaLnBrk="1" latinLnBrk="0" hangingPunct="1">
        <a:spcBef>
          <a:spcPct val="20000"/>
        </a:spcBef>
        <a:buFont typeface="Arial"/>
        <a:buChar char="–"/>
        <a:defRPr sz="2600" kern="1200">
          <a:solidFill>
            <a:schemeClr val="tx1"/>
          </a:solidFill>
          <a:latin typeface="+mn-lt"/>
          <a:ea typeface="+mn-ea"/>
          <a:cs typeface="+mn-cs"/>
        </a:defRPr>
      </a:lvl2pPr>
      <a:lvl3pPr marL="1085836" indent="-217167" algn="l" defTabSz="434334" rtl="0" eaLnBrk="1" latinLnBrk="0" hangingPunct="1">
        <a:spcBef>
          <a:spcPct val="20000"/>
        </a:spcBef>
        <a:buFont typeface="Arial"/>
        <a:buChar char="•"/>
        <a:defRPr sz="2300" kern="1200">
          <a:solidFill>
            <a:schemeClr val="tx1"/>
          </a:solidFill>
          <a:latin typeface="+mn-lt"/>
          <a:ea typeface="+mn-ea"/>
          <a:cs typeface="+mn-cs"/>
        </a:defRPr>
      </a:lvl3pPr>
      <a:lvl4pPr marL="1520170" indent="-217167" algn="l" defTabSz="434334" rtl="0" eaLnBrk="1" latinLnBrk="0" hangingPunct="1">
        <a:spcBef>
          <a:spcPct val="20000"/>
        </a:spcBef>
        <a:buFont typeface="Arial"/>
        <a:buChar char="–"/>
        <a:defRPr sz="1900" kern="1200">
          <a:solidFill>
            <a:schemeClr val="tx1"/>
          </a:solidFill>
          <a:latin typeface="+mn-lt"/>
          <a:ea typeface="+mn-ea"/>
          <a:cs typeface="+mn-cs"/>
        </a:defRPr>
      </a:lvl4pPr>
      <a:lvl5pPr marL="1954504" indent="-217167" algn="l" defTabSz="434334" rtl="0" eaLnBrk="1" latinLnBrk="0" hangingPunct="1">
        <a:spcBef>
          <a:spcPct val="20000"/>
        </a:spcBef>
        <a:buFont typeface="Arial"/>
        <a:buChar char="»"/>
        <a:defRPr sz="1900" kern="1200">
          <a:solidFill>
            <a:schemeClr val="tx1"/>
          </a:solidFill>
          <a:latin typeface="+mn-lt"/>
          <a:ea typeface="+mn-ea"/>
          <a:cs typeface="+mn-cs"/>
        </a:defRPr>
      </a:lvl5pPr>
      <a:lvl6pPr marL="2388838" indent="-217167" algn="l" defTabSz="434334" rtl="0" eaLnBrk="1" latinLnBrk="0" hangingPunct="1">
        <a:spcBef>
          <a:spcPct val="20000"/>
        </a:spcBef>
        <a:buFont typeface="Arial"/>
        <a:buChar char="•"/>
        <a:defRPr sz="1900" kern="1200">
          <a:solidFill>
            <a:schemeClr val="tx1"/>
          </a:solidFill>
          <a:latin typeface="+mn-lt"/>
          <a:ea typeface="+mn-ea"/>
          <a:cs typeface="+mn-cs"/>
        </a:defRPr>
      </a:lvl6pPr>
      <a:lvl7pPr marL="2823173" indent="-217167" algn="l" defTabSz="434334" rtl="0" eaLnBrk="1" latinLnBrk="0" hangingPunct="1">
        <a:spcBef>
          <a:spcPct val="20000"/>
        </a:spcBef>
        <a:buFont typeface="Arial"/>
        <a:buChar char="•"/>
        <a:defRPr sz="1900" kern="1200">
          <a:solidFill>
            <a:schemeClr val="tx1"/>
          </a:solidFill>
          <a:latin typeface="+mn-lt"/>
          <a:ea typeface="+mn-ea"/>
          <a:cs typeface="+mn-cs"/>
        </a:defRPr>
      </a:lvl7pPr>
      <a:lvl8pPr marL="3257507" indent="-217167" algn="l" defTabSz="434334" rtl="0" eaLnBrk="1" latinLnBrk="0" hangingPunct="1">
        <a:spcBef>
          <a:spcPct val="20000"/>
        </a:spcBef>
        <a:buFont typeface="Arial"/>
        <a:buChar char="•"/>
        <a:defRPr sz="1900" kern="1200">
          <a:solidFill>
            <a:schemeClr val="tx1"/>
          </a:solidFill>
          <a:latin typeface="+mn-lt"/>
          <a:ea typeface="+mn-ea"/>
          <a:cs typeface="+mn-cs"/>
        </a:defRPr>
      </a:lvl8pPr>
      <a:lvl9pPr marL="3691841" indent="-217167" algn="l" defTabSz="434334" rtl="0" eaLnBrk="1" latinLnBrk="0" hangingPunct="1">
        <a:spcBef>
          <a:spcPct val="20000"/>
        </a:spcBef>
        <a:buFont typeface="Arial"/>
        <a:buChar char="•"/>
        <a:defRPr sz="1900" kern="1200">
          <a:solidFill>
            <a:schemeClr val="tx1"/>
          </a:solidFill>
          <a:latin typeface="+mn-lt"/>
          <a:ea typeface="+mn-ea"/>
          <a:cs typeface="+mn-cs"/>
        </a:defRPr>
      </a:lvl9pPr>
    </p:bodyStyle>
    <p:otherStyle>
      <a:defPPr>
        <a:defRPr lang="en-US"/>
      </a:defPPr>
      <a:lvl1pPr marL="0" algn="l" defTabSz="434334" rtl="0" eaLnBrk="1" latinLnBrk="0" hangingPunct="1">
        <a:defRPr sz="1800" kern="1200">
          <a:solidFill>
            <a:schemeClr val="tx1"/>
          </a:solidFill>
          <a:latin typeface="+mn-lt"/>
          <a:ea typeface="+mn-ea"/>
          <a:cs typeface="+mn-cs"/>
        </a:defRPr>
      </a:lvl1pPr>
      <a:lvl2pPr marL="434334" algn="l" defTabSz="434334" rtl="0" eaLnBrk="1" latinLnBrk="0" hangingPunct="1">
        <a:defRPr sz="1800" kern="1200">
          <a:solidFill>
            <a:schemeClr val="tx1"/>
          </a:solidFill>
          <a:latin typeface="+mn-lt"/>
          <a:ea typeface="+mn-ea"/>
          <a:cs typeface="+mn-cs"/>
        </a:defRPr>
      </a:lvl2pPr>
      <a:lvl3pPr marL="868669" algn="l" defTabSz="434334" rtl="0" eaLnBrk="1" latinLnBrk="0" hangingPunct="1">
        <a:defRPr sz="1800" kern="1200">
          <a:solidFill>
            <a:schemeClr val="tx1"/>
          </a:solidFill>
          <a:latin typeface="+mn-lt"/>
          <a:ea typeface="+mn-ea"/>
          <a:cs typeface="+mn-cs"/>
        </a:defRPr>
      </a:lvl3pPr>
      <a:lvl4pPr marL="1303003" algn="l" defTabSz="434334" rtl="0" eaLnBrk="1" latinLnBrk="0" hangingPunct="1">
        <a:defRPr sz="1800" kern="1200">
          <a:solidFill>
            <a:schemeClr val="tx1"/>
          </a:solidFill>
          <a:latin typeface="+mn-lt"/>
          <a:ea typeface="+mn-ea"/>
          <a:cs typeface="+mn-cs"/>
        </a:defRPr>
      </a:lvl4pPr>
      <a:lvl5pPr marL="1737337" algn="l" defTabSz="434334" rtl="0" eaLnBrk="1" latinLnBrk="0" hangingPunct="1">
        <a:defRPr sz="1800" kern="1200">
          <a:solidFill>
            <a:schemeClr val="tx1"/>
          </a:solidFill>
          <a:latin typeface="+mn-lt"/>
          <a:ea typeface="+mn-ea"/>
          <a:cs typeface="+mn-cs"/>
        </a:defRPr>
      </a:lvl5pPr>
      <a:lvl6pPr marL="2171671" algn="l" defTabSz="434334" rtl="0" eaLnBrk="1" latinLnBrk="0" hangingPunct="1">
        <a:defRPr sz="1800" kern="1200">
          <a:solidFill>
            <a:schemeClr val="tx1"/>
          </a:solidFill>
          <a:latin typeface="+mn-lt"/>
          <a:ea typeface="+mn-ea"/>
          <a:cs typeface="+mn-cs"/>
        </a:defRPr>
      </a:lvl6pPr>
      <a:lvl7pPr marL="2606006" algn="l" defTabSz="434334" rtl="0" eaLnBrk="1" latinLnBrk="0" hangingPunct="1">
        <a:defRPr sz="1800" kern="1200">
          <a:solidFill>
            <a:schemeClr val="tx1"/>
          </a:solidFill>
          <a:latin typeface="+mn-lt"/>
          <a:ea typeface="+mn-ea"/>
          <a:cs typeface="+mn-cs"/>
        </a:defRPr>
      </a:lvl7pPr>
      <a:lvl8pPr marL="3040340" algn="l" defTabSz="434334" rtl="0" eaLnBrk="1" latinLnBrk="0" hangingPunct="1">
        <a:defRPr sz="1800" kern="1200">
          <a:solidFill>
            <a:schemeClr val="tx1"/>
          </a:solidFill>
          <a:latin typeface="+mn-lt"/>
          <a:ea typeface="+mn-ea"/>
          <a:cs typeface="+mn-cs"/>
        </a:defRPr>
      </a:lvl8pPr>
      <a:lvl9pPr marL="3474674" algn="l" defTabSz="43433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tif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jpg"/><Relationship Id="rId3" Type="http://schemas.openxmlformats.org/officeDocument/2006/relationships/image" Target="../media/image21.png"/><Relationship Id="rId7" Type="http://schemas.openxmlformats.org/officeDocument/2006/relationships/image" Target="../media/image25.jpeg"/><Relationship Id="rId12" Type="http://schemas.openxmlformats.org/officeDocument/2006/relationships/image" Target="../media/image30.jp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4.jpeg"/><Relationship Id="rId11" Type="http://schemas.openxmlformats.org/officeDocument/2006/relationships/image" Target="../media/image29.jpg"/><Relationship Id="rId5" Type="http://schemas.openxmlformats.org/officeDocument/2006/relationships/image" Target="../media/image23.png"/><Relationship Id="rId10" Type="http://schemas.openxmlformats.org/officeDocument/2006/relationships/image" Target="../media/image28.jpg"/><Relationship Id="rId4" Type="http://schemas.openxmlformats.org/officeDocument/2006/relationships/image" Target="../media/image22.png"/><Relationship Id="rId9" Type="http://schemas.openxmlformats.org/officeDocument/2006/relationships/image" Target="../media/image27.jpg"/></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ecushare.org/PGP"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tiff"/><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tif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b="0" smtClean="0">
                <a:effectLst/>
              </a:rPr>
              <a:t>313 – Security Challenges </a:t>
            </a:r>
            <a:r>
              <a:rPr lang="en-US" b="0" dirty="0">
                <a:effectLst/>
              </a:rPr>
              <a:t>in Healthcare </a:t>
            </a:r>
            <a:r>
              <a:rPr lang="en-US" b="0" dirty="0" smtClean="0">
                <a:effectLst/>
              </a:rPr>
              <a:t>IoT</a:t>
            </a:r>
            <a:endParaRPr lang="en-US" b="0" dirty="0">
              <a:effectLst/>
            </a:endParaRPr>
          </a:p>
        </p:txBody>
      </p:sp>
      <p:sp>
        <p:nvSpPr>
          <p:cNvPr id="3" name="Text Placeholder 2"/>
          <p:cNvSpPr>
            <a:spLocks noGrp="1"/>
          </p:cNvSpPr>
          <p:nvPr>
            <p:ph type="body" sz="quarter" idx="11"/>
          </p:nvPr>
        </p:nvSpPr>
        <p:spPr/>
        <p:txBody>
          <a:bodyPr/>
          <a:lstStyle/>
          <a:p>
            <a:r>
              <a:rPr lang="en-US" dirty="0" smtClean="0"/>
              <a:t>Marco Ermini, CISSP, CISA, CISM – Senior IT Security Analyst – ResMed</a:t>
            </a:r>
            <a:endParaRPr lang="en-US" dirty="0"/>
          </a:p>
        </p:txBody>
      </p:sp>
    </p:spTree>
    <p:extLst>
      <p:ext uri="{BB962C8B-B14F-4D97-AF65-F5344CB8AC3E}">
        <p14:creationId xmlns:p14="http://schemas.microsoft.com/office/powerpoint/2010/main" val="3290651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962864" y="897869"/>
            <a:ext cx="6741907" cy="3790041"/>
          </a:xfrm>
        </p:spPr>
        <p:txBody>
          <a:bodyPr/>
          <a:lstStyle/>
          <a:p>
            <a:r>
              <a:rPr lang="en-GB" dirty="0" smtClean="0"/>
              <a:t>Classification</a:t>
            </a:r>
          </a:p>
          <a:p>
            <a:pPr lvl="1"/>
            <a:r>
              <a:rPr lang="en-GB" dirty="0" smtClean="0"/>
              <a:t>Industrial/Manufacturing applications</a:t>
            </a:r>
          </a:p>
          <a:p>
            <a:pPr lvl="1"/>
            <a:r>
              <a:rPr lang="en-GB" dirty="0" smtClean="0"/>
              <a:t>Energy</a:t>
            </a:r>
          </a:p>
          <a:p>
            <a:pPr lvl="1"/>
            <a:r>
              <a:rPr lang="en-GB" dirty="0" smtClean="0"/>
              <a:t>Military</a:t>
            </a:r>
          </a:p>
          <a:p>
            <a:pPr lvl="1"/>
            <a:r>
              <a:rPr lang="en-GB" dirty="0" smtClean="0"/>
              <a:t>Robotics</a:t>
            </a:r>
          </a:p>
          <a:p>
            <a:pPr lvl="1"/>
            <a:r>
              <a:rPr lang="en-GB" dirty="0" smtClean="0"/>
              <a:t>Infrastructure</a:t>
            </a:r>
          </a:p>
          <a:p>
            <a:pPr lvl="1"/>
            <a:r>
              <a:rPr lang="en-GB" dirty="0"/>
              <a:t>Insurance</a:t>
            </a:r>
          </a:p>
          <a:p>
            <a:pPr lvl="1"/>
            <a:r>
              <a:rPr lang="en-GB" dirty="0" smtClean="0"/>
              <a:t>Health Care</a:t>
            </a:r>
          </a:p>
          <a:p>
            <a:pPr lvl="1"/>
            <a:r>
              <a:rPr lang="en-GB" dirty="0"/>
              <a:t>Consumer Products</a:t>
            </a:r>
          </a:p>
          <a:p>
            <a:pPr lvl="2"/>
            <a:r>
              <a:rPr lang="en-GB" sz="1400" dirty="0"/>
              <a:t>Wearables</a:t>
            </a:r>
          </a:p>
          <a:p>
            <a:pPr lvl="2"/>
            <a:r>
              <a:rPr lang="en-GB" sz="1400" dirty="0"/>
              <a:t>Media</a:t>
            </a:r>
          </a:p>
          <a:p>
            <a:pPr lvl="2"/>
            <a:r>
              <a:rPr lang="en-GB" sz="1400" dirty="0"/>
              <a:t>Home Automation</a:t>
            </a:r>
          </a:p>
          <a:p>
            <a:pPr lvl="2"/>
            <a:r>
              <a:rPr lang="en-GB" sz="1400" dirty="0"/>
              <a:t>Smart </a:t>
            </a:r>
            <a:r>
              <a:rPr lang="en-GB" sz="1400" dirty="0" smtClean="0"/>
              <a:t>Appliances</a:t>
            </a:r>
            <a:endParaRPr lang="en-GB" sz="1400" dirty="0"/>
          </a:p>
        </p:txBody>
      </p:sp>
      <p:sp>
        <p:nvSpPr>
          <p:cNvPr id="3" name="Title 2"/>
          <p:cNvSpPr>
            <a:spLocks noGrp="1"/>
          </p:cNvSpPr>
          <p:nvPr>
            <p:ph type="title"/>
          </p:nvPr>
        </p:nvSpPr>
        <p:spPr/>
        <p:txBody>
          <a:bodyPr/>
          <a:lstStyle/>
          <a:p>
            <a:r>
              <a:rPr lang="en-US" dirty="0" smtClean="0"/>
              <a:t>Definition of IoT</a:t>
            </a:r>
            <a:endParaRPr lang="en-US" dirty="0"/>
          </a:p>
        </p:txBody>
      </p:sp>
    </p:spTree>
    <p:extLst>
      <p:ext uri="{BB962C8B-B14F-4D97-AF65-F5344CB8AC3E}">
        <p14:creationId xmlns:p14="http://schemas.microsoft.com/office/powerpoint/2010/main" val="908434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dissolv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dissolv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dissolv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dissolv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dissolv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dissolve">
                                      <p:cBhvr>
                                        <p:cTn id="42" dur="500"/>
                                        <p:tgtEl>
                                          <p:spTgt spid="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2">
                                            <p:txEl>
                                              <p:pRg st="8" end="8"/>
                                            </p:txEl>
                                          </p:spTgt>
                                        </p:tgtEl>
                                        <p:attrNameLst>
                                          <p:attrName>style.visibility</p:attrName>
                                        </p:attrNameLst>
                                      </p:cBhvr>
                                      <p:to>
                                        <p:strVal val="visible"/>
                                      </p:to>
                                    </p:set>
                                    <p:animEffect transition="in" filter="dissolve">
                                      <p:cBhvr>
                                        <p:cTn id="47" dur="500"/>
                                        <p:tgtEl>
                                          <p:spTgt spid="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2">
                                            <p:txEl>
                                              <p:pRg st="9" end="9"/>
                                            </p:txEl>
                                          </p:spTgt>
                                        </p:tgtEl>
                                        <p:attrNameLst>
                                          <p:attrName>style.visibility</p:attrName>
                                        </p:attrNameLst>
                                      </p:cBhvr>
                                      <p:to>
                                        <p:strVal val="visible"/>
                                      </p:to>
                                    </p:set>
                                    <p:animEffect transition="in" filter="dissolve">
                                      <p:cBhvr>
                                        <p:cTn id="52" dur="500"/>
                                        <p:tgtEl>
                                          <p:spTgt spid="2">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2">
                                            <p:txEl>
                                              <p:pRg st="10" end="10"/>
                                            </p:txEl>
                                          </p:spTgt>
                                        </p:tgtEl>
                                        <p:attrNameLst>
                                          <p:attrName>style.visibility</p:attrName>
                                        </p:attrNameLst>
                                      </p:cBhvr>
                                      <p:to>
                                        <p:strVal val="visible"/>
                                      </p:to>
                                    </p:set>
                                    <p:animEffect transition="in" filter="dissolve">
                                      <p:cBhvr>
                                        <p:cTn id="57" dur="500"/>
                                        <p:tgtEl>
                                          <p:spTgt spid="2">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2">
                                            <p:txEl>
                                              <p:pRg st="11" end="11"/>
                                            </p:txEl>
                                          </p:spTgt>
                                        </p:tgtEl>
                                        <p:attrNameLst>
                                          <p:attrName>style.visibility</p:attrName>
                                        </p:attrNameLst>
                                      </p:cBhvr>
                                      <p:to>
                                        <p:strVal val="visible"/>
                                      </p:to>
                                    </p:set>
                                    <p:animEffect transition="in" filter="dissolve">
                                      <p:cBhvr>
                                        <p:cTn id="62" dur="500"/>
                                        <p:tgtEl>
                                          <p:spTgt spid="2">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nodeType="clickEffect">
                                  <p:stCondLst>
                                    <p:cond delay="0"/>
                                  </p:stCondLst>
                                  <p:childTnLst>
                                    <p:set>
                                      <p:cBhvr>
                                        <p:cTn id="66" dur="1" fill="hold">
                                          <p:stCondLst>
                                            <p:cond delay="0"/>
                                          </p:stCondLst>
                                        </p:cTn>
                                        <p:tgtEl>
                                          <p:spTgt spid="2">
                                            <p:txEl>
                                              <p:pRg st="12" end="12"/>
                                            </p:txEl>
                                          </p:spTgt>
                                        </p:tgtEl>
                                        <p:attrNameLst>
                                          <p:attrName>style.visibility</p:attrName>
                                        </p:attrNameLst>
                                      </p:cBhvr>
                                      <p:to>
                                        <p:strVal val="visible"/>
                                      </p:to>
                                    </p:set>
                                    <p:animEffect transition="in" filter="dissolve">
                                      <p:cBhvr>
                                        <p:cTn id="67" dur="500"/>
                                        <p:tgtEl>
                                          <p:spTgt spid="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Complex attack surface</a:t>
            </a:r>
          </a:p>
          <a:p>
            <a:pPr lvl="1"/>
            <a:r>
              <a:rPr lang="en-GB" dirty="0" smtClean="0"/>
              <a:t>Device itself</a:t>
            </a:r>
          </a:p>
          <a:p>
            <a:pPr lvl="1"/>
            <a:r>
              <a:rPr lang="en-GB" dirty="0" smtClean="0"/>
              <a:t>Apps</a:t>
            </a:r>
          </a:p>
          <a:p>
            <a:pPr lvl="1"/>
            <a:r>
              <a:rPr lang="en-GB" dirty="0" smtClean="0"/>
              <a:t>Backend</a:t>
            </a:r>
          </a:p>
          <a:p>
            <a:pPr lvl="1"/>
            <a:endParaRPr lang="en-GB" dirty="0" smtClean="0"/>
          </a:p>
          <a:p>
            <a:r>
              <a:rPr lang="en-GB" dirty="0" smtClean="0"/>
              <a:t>Specificities:</a:t>
            </a:r>
          </a:p>
          <a:p>
            <a:pPr lvl="1"/>
            <a:r>
              <a:rPr lang="en-GB" dirty="0" smtClean="0"/>
              <a:t>Interaction</a:t>
            </a:r>
          </a:p>
          <a:p>
            <a:pPr lvl="1"/>
            <a:r>
              <a:rPr lang="en-GB" dirty="0" smtClean="0"/>
              <a:t>Patching</a:t>
            </a:r>
          </a:p>
          <a:p>
            <a:pPr lvl="1"/>
            <a:r>
              <a:rPr lang="en-GB" dirty="0" smtClean="0"/>
              <a:t>Physical</a:t>
            </a:r>
          </a:p>
          <a:p>
            <a:pPr lvl="1"/>
            <a:r>
              <a:rPr lang="en-GB" dirty="0" smtClean="0"/>
              <a:t>Market acceleration</a:t>
            </a:r>
          </a:p>
          <a:p>
            <a:pPr lvl="1"/>
            <a:r>
              <a:rPr lang="en-GB" dirty="0" smtClean="0"/>
              <a:t>No standardisation</a:t>
            </a:r>
            <a:endParaRPr lang="en-GB" dirty="0"/>
          </a:p>
        </p:txBody>
      </p:sp>
      <p:sp>
        <p:nvSpPr>
          <p:cNvPr id="3" name="Title 2"/>
          <p:cNvSpPr>
            <a:spLocks noGrp="1"/>
          </p:cNvSpPr>
          <p:nvPr>
            <p:ph type="title"/>
          </p:nvPr>
        </p:nvSpPr>
        <p:spPr/>
        <p:txBody>
          <a:bodyPr/>
          <a:lstStyle/>
          <a:p>
            <a:r>
              <a:rPr lang="en-GB" dirty="0" smtClean="0"/>
              <a:t>IoT Security Challenges</a:t>
            </a:r>
            <a:endParaRPr lang="en-GB" dirty="0"/>
          </a:p>
        </p:txBody>
      </p:sp>
    </p:spTree>
    <p:extLst>
      <p:ext uri="{BB962C8B-B14F-4D97-AF65-F5344CB8AC3E}">
        <p14:creationId xmlns:p14="http://schemas.microsoft.com/office/powerpoint/2010/main" val="2868720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dissolv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dissolv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dissolve">
                                      <p:cBhvr>
                                        <p:cTn id="27" dur="50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dissolve">
                                      <p:cBhvr>
                                        <p:cTn id="32" dur="500"/>
                                        <p:tgtEl>
                                          <p:spTgt spid="2">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animEffect transition="in" filter="dissolve">
                                      <p:cBhvr>
                                        <p:cTn id="37" dur="500"/>
                                        <p:tgtEl>
                                          <p:spTgt spid="2">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2">
                                            <p:txEl>
                                              <p:pRg st="8" end="8"/>
                                            </p:txEl>
                                          </p:spTgt>
                                        </p:tgtEl>
                                        <p:attrNameLst>
                                          <p:attrName>style.visibility</p:attrName>
                                        </p:attrNameLst>
                                      </p:cBhvr>
                                      <p:to>
                                        <p:strVal val="visible"/>
                                      </p:to>
                                    </p:set>
                                    <p:animEffect transition="in" filter="dissolve">
                                      <p:cBhvr>
                                        <p:cTn id="42" dur="500"/>
                                        <p:tgtEl>
                                          <p:spTgt spid="2">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2">
                                            <p:txEl>
                                              <p:pRg st="9" end="9"/>
                                            </p:txEl>
                                          </p:spTgt>
                                        </p:tgtEl>
                                        <p:attrNameLst>
                                          <p:attrName>style.visibility</p:attrName>
                                        </p:attrNameLst>
                                      </p:cBhvr>
                                      <p:to>
                                        <p:strVal val="visible"/>
                                      </p:to>
                                    </p:set>
                                    <p:animEffect transition="in" filter="dissolve">
                                      <p:cBhvr>
                                        <p:cTn id="47" dur="500"/>
                                        <p:tgtEl>
                                          <p:spTgt spid="2">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2">
                                            <p:txEl>
                                              <p:pRg st="10" end="10"/>
                                            </p:txEl>
                                          </p:spTgt>
                                        </p:tgtEl>
                                        <p:attrNameLst>
                                          <p:attrName>style.visibility</p:attrName>
                                        </p:attrNameLst>
                                      </p:cBhvr>
                                      <p:to>
                                        <p:strVal val="visible"/>
                                      </p:to>
                                    </p:set>
                                    <p:animEffect transition="in" filter="dissolve">
                                      <p:cBhvr>
                                        <p:cTn id="52"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IoT Security Challenges</a:t>
            </a:r>
            <a:endParaRPr lang="en-GB" dirty="0"/>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59827" y="174816"/>
            <a:ext cx="6726972" cy="4576830"/>
          </a:xfrm>
          <a:prstGeom prst="rect">
            <a:avLst/>
          </a:prstGeom>
        </p:spPr>
      </p:pic>
      <p:sp>
        <p:nvSpPr>
          <p:cNvPr id="4" name="Rectangle 3"/>
          <p:cNvSpPr/>
          <p:nvPr/>
        </p:nvSpPr>
        <p:spPr>
          <a:xfrm>
            <a:off x="1962864" y="1963789"/>
            <a:ext cx="6741907" cy="175432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vert="horz" wrap="square" lIns="91440" tIns="45720" rIns="91440" bIns="45720" anchor="ctr" anchorCtr="0">
            <a:normAutofit/>
          </a:bodyPr>
          <a:lstStyle/>
          <a:p>
            <a:pPr algn="ctr"/>
            <a:r>
              <a:rPr lang="en-GB" sz="5400" b="1" dirty="0" smtClean="0">
                <a:ln w="22225">
                  <a:solidFill>
                    <a:schemeClr val="accent2"/>
                  </a:solidFill>
                  <a:prstDash val="solid"/>
                </a:ln>
                <a:solidFill>
                  <a:schemeClr val="accent2">
                    <a:lumMod val="40000"/>
                    <a:lumOff val="60000"/>
                  </a:schemeClr>
                </a:solidFill>
              </a:rPr>
              <a:t>What could go wrong?...</a:t>
            </a:r>
            <a:endParaRPr lang="en-GB" sz="5400" b="1" dirty="0">
              <a:ln w="22225">
                <a:solidFill>
                  <a:schemeClr val="accent2"/>
                </a:solidFill>
                <a:prstDash val="solid"/>
              </a:ln>
              <a:solidFill>
                <a:schemeClr val="accent2">
                  <a:lumMod val="40000"/>
                  <a:lumOff val="60000"/>
                </a:schemeClr>
              </a:solidFill>
            </a:endParaRPr>
          </a:p>
        </p:txBody>
      </p:sp>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49094" y="897869"/>
            <a:ext cx="7433649" cy="3853777"/>
          </a:xfrm>
          <a:prstGeom prst="rect">
            <a:avLst/>
          </a:prstGeom>
        </p:spPr>
      </p:pic>
    </p:spTree>
    <p:extLst>
      <p:ext uri="{BB962C8B-B14F-4D97-AF65-F5344CB8AC3E}">
        <p14:creationId xmlns:p14="http://schemas.microsoft.com/office/powerpoint/2010/main" val="2469428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iterate type="wd">
                                    <p:tmAbs val="500"/>
                                  </p:iterate>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ssolv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61375" y="2073552"/>
            <a:ext cx="7276563" cy="627359"/>
          </a:xfrm>
        </p:spPr>
        <p:txBody>
          <a:bodyPr/>
          <a:lstStyle/>
          <a:p>
            <a:pPr algn="ctr"/>
            <a:r>
              <a:rPr lang="en-US" dirty="0"/>
              <a:t>Threat Model for Medical IoT Devices</a:t>
            </a:r>
          </a:p>
        </p:txBody>
      </p:sp>
    </p:spTree>
    <p:extLst>
      <p:ext uri="{BB962C8B-B14F-4D97-AF65-F5344CB8AC3E}">
        <p14:creationId xmlns:p14="http://schemas.microsoft.com/office/powerpoint/2010/main" val="13568135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962864" y="897869"/>
            <a:ext cx="6741907" cy="3704115"/>
          </a:xfrm>
        </p:spPr>
        <p:txBody>
          <a:bodyPr/>
          <a:lstStyle/>
          <a:p>
            <a:r>
              <a:rPr lang="en-GB" dirty="0" smtClean="0"/>
              <a:t>E2E data lifecycle protection risks</a:t>
            </a:r>
          </a:p>
          <a:p>
            <a:pPr lvl="1"/>
            <a:r>
              <a:rPr lang="en-GB" dirty="0" smtClean="0"/>
              <a:t>Physical security</a:t>
            </a:r>
          </a:p>
          <a:p>
            <a:pPr lvl="1"/>
            <a:r>
              <a:rPr lang="en-GB" dirty="0" smtClean="0"/>
              <a:t>Orchestration issues</a:t>
            </a:r>
          </a:p>
          <a:p>
            <a:pPr lvl="1"/>
            <a:r>
              <a:rPr lang="en-GB" dirty="0" smtClean="0"/>
              <a:t>Lack of standardisation</a:t>
            </a:r>
          </a:p>
          <a:p>
            <a:pPr lvl="1"/>
            <a:r>
              <a:rPr lang="en-GB" dirty="0" smtClean="0"/>
              <a:t>Platform(s) security</a:t>
            </a:r>
          </a:p>
          <a:p>
            <a:endParaRPr lang="en-GB" dirty="0" smtClean="0"/>
          </a:p>
          <a:p>
            <a:r>
              <a:rPr lang="en-GB" dirty="0" smtClean="0"/>
              <a:t>Disruption from Cybersecurity attacks</a:t>
            </a:r>
          </a:p>
          <a:p>
            <a:pPr lvl="1"/>
            <a:r>
              <a:rPr lang="en-GB" dirty="0" smtClean="0"/>
              <a:t>Denial of Cybersecurity issues from device manufacturers</a:t>
            </a:r>
          </a:p>
          <a:p>
            <a:pPr lvl="1"/>
            <a:r>
              <a:rPr lang="en-GB" dirty="0" smtClean="0"/>
              <a:t>“Security </a:t>
            </a:r>
            <a:r>
              <a:rPr lang="en-GB" dirty="0"/>
              <a:t>is always secondary after </a:t>
            </a:r>
            <a:r>
              <a:rPr lang="en-GB" dirty="0" smtClean="0"/>
              <a:t>safety”</a:t>
            </a:r>
          </a:p>
          <a:p>
            <a:pPr lvl="1"/>
            <a:r>
              <a:rPr lang="en-GB" dirty="0" smtClean="0"/>
              <a:t>Security bolted-in, rather than coming by design</a:t>
            </a:r>
          </a:p>
          <a:p>
            <a:pPr lvl="1"/>
            <a:endParaRPr lang="en-GB" dirty="0" smtClean="0"/>
          </a:p>
          <a:p>
            <a:r>
              <a:rPr lang="en-GB" dirty="0" smtClean="0"/>
              <a:t>Lack of Visible and Usable Security &amp; Privacy</a:t>
            </a:r>
          </a:p>
          <a:p>
            <a:pPr lvl="1"/>
            <a:r>
              <a:rPr lang="en-GB" dirty="0" smtClean="0"/>
              <a:t>“Internet of someone else’s Thing”</a:t>
            </a:r>
          </a:p>
        </p:txBody>
      </p:sp>
      <p:sp>
        <p:nvSpPr>
          <p:cNvPr id="3" name="Title 2"/>
          <p:cNvSpPr>
            <a:spLocks noGrp="1"/>
          </p:cNvSpPr>
          <p:nvPr>
            <p:ph type="title"/>
          </p:nvPr>
        </p:nvSpPr>
        <p:spPr/>
        <p:txBody>
          <a:bodyPr/>
          <a:lstStyle/>
          <a:p>
            <a:r>
              <a:rPr lang="en-US" dirty="0" smtClean="0"/>
              <a:t>Risks for Medical IoT Devices</a:t>
            </a:r>
            <a:endParaRPr lang="en-US" dirty="0"/>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25969" y="961616"/>
            <a:ext cx="7218031" cy="3462986"/>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270336" y="15604"/>
            <a:ext cx="3963976" cy="5143500"/>
          </a:xfrm>
          <a:prstGeom prst="rect">
            <a:avLst/>
          </a:prstGeom>
        </p:spPr>
      </p:pic>
      <p:pic>
        <p:nvPicPr>
          <p:cNvPr id="9" name="Picture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377782" y="387726"/>
            <a:ext cx="5880100" cy="4724400"/>
          </a:xfrm>
          <a:prstGeom prst="rect">
            <a:avLst/>
          </a:prstGeom>
        </p:spPr>
      </p:pic>
      <p:pic>
        <p:nvPicPr>
          <p:cNvPr id="10" name="Picture 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502150" y="175767"/>
            <a:ext cx="5640139" cy="4337300"/>
          </a:xfrm>
          <a:prstGeom prst="rect">
            <a:avLst/>
          </a:prstGeom>
        </p:spPr>
      </p:pic>
      <p:pic>
        <p:nvPicPr>
          <p:cNvPr id="11" name="Picture 1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377782" y="595426"/>
            <a:ext cx="6471589" cy="4309000"/>
          </a:xfrm>
          <a:prstGeom prst="rect">
            <a:avLst/>
          </a:prstGeom>
        </p:spPr>
      </p:pic>
      <p:pic>
        <p:nvPicPr>
          <p:cNvPr id="16" name="Picture 1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3026176" y="0"/>
            <a:ext cx="5197399" cy="5143500"/>
          </a:xfrm>
          <a:prstGeom prst="rect">
            <a:avLst/>
          </a:prstGeom>
        </p:spPr>
      </p:pic>
    </p:spTree>
    <p:extLst>
      <p:ext uri="{BB962C8B-B14F-4D97-AF65-F5344CB8AC3E}">
        <p14:creationId xmlns:p14="http://schemas.microsoft.com/office/powerpoint/2010/main" val="469785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dissolv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dissolv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0-#ppt_w/2"/>
                                          </p:val>
                                        </p:tav>
                                        <p:tav tm="100000">
                                          <p:val>
                                            <p:strVal val="#ppt_x"/>
                                          </p:val>
                                        </p:tav>
                                      </p:tavLst>
                                    </p:anim>
                                    <p:anim calcmode="lin" valueType="num">
                                      <p:cBhvr additive="base">
                                        <p:cTn id="2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xit" presetSubtype="4" fill="hold" nodeType="clickEffect">
                                  <p:stCondLst>
                                    <p:cond delay="0"/>
                                  </p:stCondLst>
                                  <p:childTnLst>
                                    <p:anim calcmode="lin" valueType="num">
                                      <p:cBhvr additive="base">
                                        <p:cTn id="32" dur="500"/>
                                        <p:tgtEl>
                                          <p:spTgt spid="8"/>
                                        </p:tgtEl>
                                        <p:attrNameLst>
                                          <p:attrName>ppt_x</p:attrName>
                                        </p:attrNameLst>
                                      </p:cBhvr>
                                      <p:tavLst>
                                        <p:tav tm="0">
                                          <p:val>
                                            <p:strVal val="ppt_x"/>
                                          </p:val>
                                        </p:tav>
                                        <p:tav tm="100000">
                                          <p:val>
                                            <p:strVal val="ppt_x"/>
                                          </p:val>
                                        </p:tav>
                                      </p:tavLst>
                                    </p:anim>
                                    <p:anim calcmode="lin" valueType="num">
                                      <p:cBhvr additive="base">
                                        <p:cTn id="33" dur="500"/>
                                        <p:tgtEl>
                                          <p:spTgt spid="8"/>
                                        </p:tgtEl>
                                        <p:attrNameLst>
                                          <p:attrName>ppt_y</p:attrName>
                                        </p:attrNameLst>
                                      </p:cBhvr>
                                      <p:tavLst>
                                        <p:tav tm="0">
                                          <p:val>
                                            <p:strVal val="ppt_y"/>
                                          </p:val>
                                        </p:tav>
                                        <p:tav tm="100000">
                                          <p:val>
                                            <p:strVal val="1+ppt_h/2"/>
                                          </p:val>
                                        </p:tav>
                                      </p:tavLst>
                                    </p:anim>
                                    <p:set>
                                      <p:cBhvr>
                                        <p:cTn id="34" dur="1" fill="hold">
                                          <p:stCondLst>
                                            <p:cond delay="499"/>
                                          </p:stCondLst>
                                        </p:cTn>
                                        <p:tgtEl>
                                          <p:spTgt spid="8"/>
                                        </p:tgtEl>
                                        <p:attrNameLst>
                                          <p:attrName>style.visibility</p:attrName>
                                        </p:attrNameLst>
                                      </p:cBhvr>
                                      <p:to>
                                        <p:strVal val="hidden"/>
                                      </p:to>
                                    </p:set>
                                  </p:childTnLst>
                                </p:cTn>
                              </p:par>
                            </p:childTnLst>
                          </p:cTn>
                        </p:par>
                        <p:par>
                          <p:cTn id="35" fill="hold">
                            <p:stCondLst>
                              <p:cond delay="500"/>
                            </p:stCondLst>
                            <p:childTnLst>
                              <p:par>
                                <p:cTn id="36" presetID="2" presetClass="entr" presetSubtype="2" fill="hold" nodeType="after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fill="hold"/>
                                        <p:tgtEl>
                                          <p:spTgt spid="9"/>
                                        </p:tgtEl>
                                        <p:attrNameLst>
                                          <p:attrName>ppt_x</p:attrName>
                                        </p:attrNameLst>
                                      </p:cBhvr>
                                      <p:tavLst>
                                        <p:tav tm="0">
                                          <p:val>
                                            <p:strVal val="1+#ppt_w/2"/>
                                          </p:val>
                                        </p:tav>
                                        <p:tav tm="100000">
                                          <p:val>
                                            <p:strVal val="#ppt_x"/>
                                          </p:val>
                                        </p:tav>
                                      </p:tavLst>
                                    </p:anim>
                                    <p:anim calcmode="lin" valueType="num">
                                      <p:cBhvr additive="base">
                                        <p:cTn id="39"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xit" presetSubtype="4" fill="hold" nodeType="clickEffect">
                                  <p:stCondLst>
                                    <p:cond delay="0"/>
                                  </p:stCondLst>
                                  <p:childTnLst>
                                    <p:anim calcmode="lin" valueType="num">
                                      <p:cBhvr additive="base">
                                        <p:cTn id="43" dur="500"/>
                                        <p:tgtEl>
                                          <p:spTgt spid="9"/>
                                        </p:tgtEl>
                                        <p:attrNameLst>
                                          <p:attrName>ppt_x</p:attrName>
                                        </p:attrNameLst>
                                      </p:cBhvr>
                                      <p:tavLst>
                                        <p:tav tm="0">
                                          <p:val>
                                            <p:strVal val="ppt_x"/>
                                          </p:val>
                                        </p:tav>
                                        <p:tav tm="100000">
                                          <p:val>
                                            <p:strVal val="ppt_x"/>
                                          </p:val>
                                        </p:tav>
                                      </p:tavLst>
                                    </p:anim>
                                    <p:anim calcmode="lin" valueType="num">
                                      <p:cBhvr additive="base">
                                        <p:cTn id="44" dur="500"/>
                                        <p:tgtEl>
                                          <p:spTgt spid="9"/>
                                        </p:tgtEl>
                                        <p:attrNameLst>
                                          <p:attrName>ppt_y</p:attrName>
                                        </p:attrNameLst>
                                      </p:cBhvr>
                                      <p:tavLst>
                                        <p:tav tm="0">
                                          <p:val>
                                            <p:strVal val="ppt_y"/>
                                          </p:val>
                                        </p:tav>
                                        <p:tav tm="100000">
                                          <p:val>
                                            <p:strVal val="1+ppt_h/2"/>
                                          </p:val>
                                        </p:tav>
                                      </p:tavLst>
                                    </p:anim>
                                    <p:set>
                                      <p:cBhvr>
                                        <p:cTn id="45" dur="1" fill="hold">
                                          <p:stCondLst>
                                            <p:cond delay="499"/>
                                          </p:stCondLst>
                                        </p:cTn>
                                        <p:tgtEl>
                                          <p:spTgt spid="9"/>
                                        </p:tgtEl>
                                        <p:attrNameLst>
                                          <p:attrName>style.visibility</p:attrName>
                                        </p:attrNameLst>
                                      </p:cBhvr>
                                      <p:to>
                                        <p:strVal val="hidden"/>
                                      </p:to>
                                    </p:set>
                                  </p:childTnLst>
                                </p:cTn>
                              </p:par>
                            </p:childTnLst>
                          </p:cTn>
                        </p:par>
                        <p:par>
                          <p:cTn id="46" fill="hold">
                            <p:stCondLst>
                              <p:cond delay="500"/>
                            </p:stCondLst>
                            <p:childTnLst>
                              <p:par>
                                <p:cTn id="47" presetID="9" presetClass="entr" presetSubtype="0" fill="hold" nodeType="afterEffect">
                                  <p:stCondLst>
                                    <p:cond delay="0"/>
                                  </p:stCondLst>
                                  <p:childTnLst>
                                    <p:set>
                                      <p:cBhvr>
                                        <p:cTn id="48" dur="1" fill="hold">
                                          <p:stCondLst>
                                            <p:cond delay="0"/>
                                          </p:stCondLst>
                                        </p:cTn>
                                        <p:tgtEl>
                                          <p:spTgt spid="2">
                                            <p:txEl>
                                              <p:pRg st="4" end="4"/>
                                            </p:txEl>
                                          </p:spTgt>
                                        </p:tgtEl>
                                        <p:attrNameLst>
                                          <p:attrName>style.visibility</p:attrName>
                                        </p:attrNameLst>
                                      </p:cBhvr>
                                      <p:to>
                                        <p:strVal val="visible"/>
                                      </p:to>
                                    </p:set>
                                    <p:animEffect transition="in" filter="dissolve">
                                      <p:cBhvr>
                                        <p:cTn id="49" dur="500"/>
                                        <p:tgtEl>
                                          <p:spTgt spid="2">
                                            <p:txEl>
                                              <p:pRg st="4" end="4"/>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nodeType="clickEffect">
                                  <p:stCondLst>
                                    <p:cond delay="0"/>
                                  </p:stCondLst>
                                  <p:childTnLst>
                                    <p:set>
                                      <p:cBhvr>
                                        <p:cTn id="53" dur="1" fill="hold">
                                          <p:stCondLst>
                                            <p:cond delay="0"/>
                                          </p:stCondLst>
                                        </p:cTn>
                                        <p:tgtEl>
                                          <p:spTgt spid="10"/>
                                        </p:tgtEl>
                                        <p:attrNameLst>
                                          <p:attrName>style.visibility</p:attrName>
                                        </p:attrNameLst>
                                      </p:cBhvr>
                                      <p:to>
                                        <p:strVal val="visible"/>
                                      </p:to>
                                    </p:set>
                                    <p:anim calcmode="lin" valueType="num">
                                      <p:cBhvr additive="base">
                                        <p:cTn id="54" dur="500" fill="hold"/>
                                        <p:tgtEl>
                                          <p:spTgt spid="10"/>
                                        </p:tgtEl>
                                        <p:attrNameLst>
                                          <p:attrName>ppt_x</p:attrName>
                                        </p:attrNameLst>
                                      </p:cBhvr>
                                      <p:tavLst>
                                        <p:tav tm="0">
                                          <p:val>
                                            <p:strVal val="#ppt_x"/>
                                          </p:val>
                                        </p:tav>
                                        <p:tav tm="100000">
                                          <p:val>
                                            <p:strVal val="#ppt_x"/>
                                          </p:val>
                                        </p:tav>
                                      </p:tavLst>
                                    </p:anim>
                                    <p:anim calcmode="lin" valueType="num">
                                      <p:cBhvr additive="base">
                                        <p:cTn id="5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xit" presetSubtype="4" fill="hold" nodeType="clickEffect">
                                  <p:stCondLst>
                                    <p:cond delay="0"/>
                                  </p:stCondLst>
                                  <p:childTnLst>
                                    <p:anim calcmode="lin" valueType="num">
                                      <p:cBhvr additive="base">
                                        <p:cTn id="59" dur="500"/>
                                        <p:tgtEl>
                                          <p:spTgt spid="10"/>
                                        </p:tgtEl>
                                        <p:attrNameLst>
                                          <p:attrName>ppt_x</p:attrName>
                                        </p:attrNameLst>
                                      </p:cBhvr>
                                      <p:tavLst>
                                        <p:tav tm="0">
                                          <p:val>
                                            <p:strVal val="ppt_x"/>
                                          </p:val>
                                        </p:tav>
                                        <p:tav tm="100000">
                                          <p:val>
                                            <p:strVal val="ppt_x"/>
                                          </p:val>
                                        </p:tav>
                                      </p:tavLst>
                                    </p:anim>
                                    <p:anim calcmode="lin" valueType="num">
                                      <p:cBhvr additive="base">
                                        <p:cTn id="60" dur="500"/>
                                        <p:tgtEl>
                                          <p:spTgt spid="10"/>
                                        </p:tgtEl>
                                        <p:attrNameLst>
                                          <p:attrName>ppt_y</p:attrName>
                                        </p:attrNameLst>
                                      </p:cBhvr>
                                      <p:tavLst>
                                        <p:tav tm="0">
                                          <p:val>
                                            <p:strVal val="ppt_y"/>
                                          </p:val>
                                        </p:tav>
                                        <p:tav tm="100000">
                                          <p:val>
                                            <p:strVal val="1+ppt_h/2"/>
                                          </p:val>
                                        </p:tav>
                                      </p:tavLst>
                                    </p:anim>
                                    <p:set>
                                      <p:cBhvr>
                                        <p:cTn id="61" dur="1" fill="hold">
                                          <p:stCondLst>
                                            <p:cond delay="499"/>
                                          </p:stCondLst>
                                        </p:cTn>
                                        <p:tgtEl>
                                          <p:spTgt spid="10"/>
                                        </p:tgtEl>
                                        <p:attrNameLst>
                                          <p:attrName>style.visibility</p:attrName>
                                        </p:attrNameLst>
                                      </p:cBhvr>
                                      <p:to>
                                        <p:strVal val="hidden"/>
                                      </p:to>
                                    </p:set>
                                  </p:childTnLst>
                                </p:cTn>
                              </p:par>
                            </p:childTnLst>
                          </p:cTn>
                        </p:par>
                        <p:par>
                          <p:cTn id="62" fill="hold">
                            <p:stCondLst>
                              <p:cond delay="500"/>
                            </p:stCondLst>
                            <p:childTnLst>
                              <p:par>
                                <p:cTn id="63" presetID="2" presetClass="entr" presetSubtype="4" fill="hold" nodeType="afterEffect">
                                  <p:stCondLst>
                                    <p:cond delay="0"/>
                                  </p:stCondLst>
                                  <p:childTnLst>
                                    <p:set>
                                      <p:cBhvr>
                                        <p:cTn id="64" dur="1" fill="hold">
                                          <p:stCondLst>
                                            <p:cond delay="0"/>
                                          </p:stCondLst>
                                        </p:cTn>
                                        <p:tgtEl>
                                          <p:spTgt spid="11"/>
                                        </p:tgtEl>
                                        <p:attrNameLst>
                                          <p:attrName>style.visibility</p:attrName>
                                        </p:attrNameLst>
                                      </p:cBhvr>
                                      <p:to>
                                        <p:strVal val="visible"/>
                                      </p:to>
                                    </p:set>
                                    <p:anim calcmode="lin" valueType="num">
                                      <p:cBhvr additive="base">
                                        <p:cTn id="65" dur="500" fill="hold"/>
                                        <p:tgtEl>
                                          <p:spTgt spid="11"/>
                                        </p:tgtEl>
                                        <p:attrNameLst>
                                          <p:attrName>ppt_x</p:attrName>
                                        </p:attrNameLst>
                                      </p:cBhvr>
                                      <p:tavLst>
                                        <p:tav tm="0">
                                          <p:val>
                                            <p:strVal val="#ppt_x"/>
                                          </p:val>
                                        </p:tav>
                                        <p:tav tm="100000">
                                          <p:val>
                                            <p:strVal val="#ppt_x"/>
                                          </p:val>
                                        </p:tav>
                                      </p:tavLst>
                                    </p:anim>
                                    <p:anim calcmode="lin" valueType="num">
                                      <p:cBhvr additive="base">
                                        <p:cTn id="6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xit" presetSubtype="4" fill="hold" nodeType="clickEffect">
                                  <p:stCondLst>
                                    <p:cond delay="0"/>
                                  </p:stCondLst>
                                  <p:childTnLst>
                                    <p:anim calcmode="lin" valueType="num">
                                      <p:cBhvr additive="base">
                                        <p:cTn id="70" dur="500"/>
                                        <p:tgtEl>
                                          <p:spTgt spid="11"/>
                                        </p:tgtEl>
                                        <p:attrNameLst>
                                          <p:attrName>ppt_x</p:attrName>
                                        </p:attrNameLst>
                                      </p:cBhvr>
                                      <p:tavLst>
                                        <p:tav tm="0">
                                          <p:val>
                                            <p:strVal val="ppt_x"/>
                                          </p:val>
                                        </p:tav>
                                        <p:tav tm="100000">
                                          <p:val>
                                            <p:strVal val="ppt_x"/>
                                          </p:val>
                                        </p:tav>
                                      </p:tavLst>
                                    </p:anim>
                                    <p:anim calcmode="lin" valueType="num">
                                      <p:cBhvr additive="base">
                                        <p:cTn id="71" dur="500"/>
                                        <p:tgtEl>
                                          <p:spTgt spid="11"/>
                                        </p:tgtEl>
                                        <p:attrNameLst>
                                          <p:attrName>ppt_y</p:attrName>
                                        </p:attrNameLst>
                                      </p:cBhvr>
                                      <p:tavLst>
                                        <p:tav tm="0">
                                          <p:val>
                                            <p:strVal val="ppt_y"/>
                                          </p:val>
                                        </p:tav>
                                        <p:tav tm="100000">
                                          <p:val>
                                            <p:strVal val="1+ppt_h/2"/>
                                          </p:val>
                                        </p:tav>
                                      </p:tavLst>
                                    </p:anim>
                                    <p:set>
                                      <p:cBhvr>
                                        <p:cTn id="72" dur="1" fill="hold">
                                          <p:stCondLst>
                                            <p:cond delay="499"/>
                                          </p:stCondLst>
                                        </p:cTn>
                                        <p:tgtEl>
                                          <p:spTgt spid="11"/>
                                        </p:tgtEl>
                                        <p:attrNameLst>
                                          <p:attrName>style.visibility</p:attrName>
                                        </p:attrNameLst>
                                      </p:cBhvr>
                                      <p:to>
                                        <p:strVal val="hidden"/>
                                      </p:to>
                                    </p:set>
                                  </p:childTnLst>
                                </p:cTn>
                              </p:par>
                            </p:childTnLst>
                          </p:cTn>
                        </p:par>
                        <p:par>
                          <p:cTn id="73" fill="hold">
                            <p:stCondLst>
                              <p:cond delay="500"/>
                            </p:stCondLst>
                            <p:childTnLst>
                              <p:par>
                                <p:cTn id="74" presetID="9" presetClass="entr" presetSubtype="0" fill="hold" nodeType="afterEffect">
                                  <p:stCondLst>
                                    <p:cond delay="0"/>
                                  </p:stCondLst>
                                  <p:childTnLst>
                                    <p:set>
                                      <p:cBhvr>
                                        <p:cTn id="75" dur="1" fill="hold">
                                          <p:stCondLst>
                                            <p:cond delay="0"/>
                                          </p:stCondLst>
                                        </p:cTn>
                                        <p:tgtEl>
                                          <p:spTgt spid="2">
                                            <p:txEl>
                                              <p:pRg st="6" end="6"/>
                                            </p:txEl>
                                          </p:spTgt>
                                        </p:tgtEl>
                                        <p:attrNameLst>
                                          <p:attrName>style.visibility</p:attrName>
                                        </p:attrNameLst>
                                      </p:cBhvr>
                                      <p:to>
                                        <p:strVal val="visible"/>
                                      </p:to>
                                    </p:set>
                                    <p:animEffect transition="in" filter="dissolve">
                                      <p:cBhvr>
                                        <p:cTn id="76" dur="500"/>
                                        <p:tgtEl>
                                          <p:spTgt spid="2">
                                            <p:txEl>
                                              <p:pRg st="6" end="6"/>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nodeType="clickEffect">
                                  <p:stCondLst>
                                    <p:cond delay="0"/>
                                  </p:stCondLst>
                                  <p:childTnLst>
                                    <p:set>
                                      <p:cBhvr>
                                        <p:cTn id="80" dur="1" fill="hold">
                                          <p:stCondLst>
                                            <p:cond delay="0"/>
                                          </p:stCondLst>
                                        </p:cTn>
                                        <p:tgtEl>
                                          <p:spTgt spid="2">
                                            <p:txEl>
                                              <p:pRg st="7" end="7"/>
                                            </p:txEl>
                                          </p:spTgt>
                                        </p:tgtEl>
                                        <p:attrNameLst>
                                          <p:attrName>style.visibility</p:attrName>
                                        </p:attrNameLst>
                                      </p:cBhvr>
                                      <p:to>
                                        <p:strVal val="visible"/>
                                      </p:to>
                                    </p:set>
                                    <p:animEffect transition="in" filter="dissolve">
                                      <p:cBhvr>
                                        <p:cTn id="81" dur="500"/>
                                        <p:tgtEl>
                                          <p:spTgt spid="2">
                                            <p:txEl>
                                              <p:pRg st="7" end="7"/>
                                            </p:txEl>
                                          </p:spTgt>
                                        </p:tgtEl>
                                      </p:cBhvr>
                                    </p:animEffect>
                                  </p:childTnLst>
                                </p:cTn>
                              </p:par>
                            </p:childTnLst>
                          </p:cTn>
                        </p:par>
                      </p:childTnLst>
                    </p:cTn>
                  </p:par>
                  <p:par>
                    <p:cTn id="82" fill="hold">
                      <p:stCondLst>
                        <p:cond delay="indefinite"/>
                      </p:stCondLst>
                      <p:childTnLst>
                        <p:par>
                          <p:cTn id="83" fill="hold">
                            <p:stCondLst>
                              <p:cond delay="0"/>
                            </p:stCondLst>
                            <p:childTnLst>
                              <p:par>
                                <p:cTn id="84" presetID="2" presetClass="entr" presetSubtype="4" fill="hold" nodeType="clickEffect">
                                  <p:stCondLst>
                                    <p:cond delay="0"/>
                                  </p:stCondLst>
                                  <p:childTnLst>
                                    <p:set>
                                      <p:cBhvr>
                                        <p:cTn id="85" dur="1" fill="hold">
                                          <p:stCondLst>
                                            <p:cond delay="0"/>
                                          </p:stCondLst>
                                        </p:cTn>
                                        <p:tgtEl>
                                          <p:spTgt spid="7"/>
                                        </p:tgtEl>
                                        <p:attrNameLst>
                                          <p:attrName>style.visibility</p:attrName>
                                        </p:attrNameLst>
                                      </p:cBhvr>
                                      <p:to>
                                        <p:strVal val="visible"/>
                                      </p:to>
                                    </p:set>
                                    <p:anim calcmode="lin" valueType="num">
                                      <p:cBhvr additive="base">
                                        <p:cTn id="86" dur="500" fill="hold"/>
                                        <p:tgtEl>
                                          <p:spTgt spid="7"/>
                                        </p:tgtEl>
                                        <p:attrNameLst>
                                          <p:attrName>ppt_x</p:attrName>
                                        </p:attrNameLst>
                                      </p:cBhvr>
                                      <p:tavLst>
                                        <p:tav tm="0">
                                          <p:val>
                                            <p:strVal val="#ppt_x"/>
                                          </p:val>
                                        </p:tav>
                                        <p:tav tm="100000">
                                          <p:val>
                                            <p:strVal val="#ppt_x"/>
                                          </p:val>
                                        </p:tav>
                                      </p:tavLst>
                                    </p:anim>
                                    <p:anim calcmode="lin" valueType="num">
                                      <p:cBhvr additive="base">
                                        <p:cTn id="87"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12" presetClass="exit" presetSubtype="4" fill="hold" nodeType="clickEffect">
                                  <p:stCondLst>
                                    <p:cond delay="0"/>
                                  </p:stCondLst>
                                  <p:childTnLst>
                                    <p:anim calcmode="lin" valueType="num">
                                      <p:cBhvr additive="base">
                                        <p:cTn id="91" dur="500"/>
                                        <p:tgtEl>
                                          <p:spTgt spid="7"/>
                                        </p:tgtEl>
                                        <p:attrNameLst>
                                          <p:attrName>ppt_y</p:attrName>
                                        </p:attrNameLst>
                                      </p:cBhvr>
                                      <p:tavLst>
                                        <p:tav tm="0">
                                          <p:val>
                                            <p:strVal val="#ppt_y"/>
                                          </p:val>
                                        </p:tav>
                                        <p:tav tm="100000">
                                          <p:val>
                                            <p:strVal val="#ppt_y+#ppt_h*1.125000"/>
                                          </p:val>
                                        </p:tav>
                                      </p:tavLst>
                                    </p:anim>
                                    <p:animEffect transition="out" filter="wipe(down)">
                                      <p:cBhvr>
                                        <p:cTn id="92" dur="500"/>
                                        <p:tgtEl>
                                          <p:spTgt spid="7"/>
                                        </p:tgtEl>
                                      </p:cBhvr>
                                    </p:animEffect>
                                    <p:set>
                                      <p:cBhvr>
                                        <p:cTn id="93" dur="1" fill="hold">
                                          <p:stCondLst>
                                            <p:cond delay="499"/>
                                          </p:stCondLst>
                                        </p:cTn>
                                        <p:tgtEl>
                                          <p:spTgt spid="7"/>
                                        </p:tgtEl>
                                        <p:attrNameLst>
                                          <p:attrName>style.visibility</p:attrName>
                                        </p:attrNameLst>
                                      </p:cBhvr>
                                      <p:to>
                                        <p:strVal val="hidden"/>
                                      </p:to>
                                    </p:set>
                                  </p:childTnLst>
                                </p:cTn>
                              </p:par>
                            </p:childTnLst>
                          </p:cTn>
                        </p:par>
                        <p:par>
                          <p:cTn id="94" fill="hold">
                            <p:stCondLst>
                              <p:cond delay="500"/>
                            </p:stCondLst>
                            <p:childTnLst>
                              <p:par>
                                <p:cTn id="95" presetID="9" presetClass="entr" presetSubtype="0" fill="hold" nodeType="afterEffect">
                                  <p:stCondLst>
                                    <p:cond delay="0"/>
                                  </p:stCondLst>
                                  <p:childTnLst>
                                    <p:set>
                                      <p:cBhvr>
                                        <p:cTn id="96" dur="1" fill="hold">
                                          <p:stCondLst>
                                            <p:cond delay="0"/>
                                          </p:stCondLst>
                                        </p:cTn>
                                        <p:tgtEl>
                                          <p:spTgt spid="2">
                                            <p:txEl>
                                              <p:pRg st="8" end="8"/>
                                            </p:txEl>
                                          </p:spTgt>
                                        </p:tgtEl>
                                        <p:attrNameLst>
                                          <p:attrName>style.visibility</p:attrName>
                                        </p:attrNameLst>
                                      </p:cBhvr>
                                      <p:to>
                                        <p:strVal val="visible"/>
                                      </p:to>
                                    </p:set>
                                    <p:animEffect transition="in" filter="dissolve">
                                      <p:cBhvr>
                                        <p:cTn id="97" dur="500"/>
                                        <p:tgtEl>
                                          <p:spTgt spid="2">
                                            <p:txEl>
                                              <p:pRg st="8" end="8"/>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9" presetClass="entr" presetSubtype="0" fill="hold" nodeType="clickEffect">
                                  <p:stCondLst>
                                    <p:cond delay="0"/>
                                  </p:stCondLst>
                                  <p:childTnLst>
                                    <p:set>
                                      <p:cBhvr>
                                        <p:cTn id="101" dur="1" fill="hold">
                                          <p:stCondLst>
                                            <p:cond delay="0"/>
                                          </p:stCondLst>
                                        </p:cTn>
                                        <p:tgtEl>
                                          <p:spTgt spid="2">
                                            <p:txEl>
                                              <p:pRg st="9" end="9"/>
                                            </p:txEl>
                                          </p:spTgt>
                                        </p:tgtEl>
                                        <p:attrNameLst>
                                          <p:attrName>style.visibility</p:attrName>
                                        </p:attrNameLst>
                                      </p:cBhvr>
                                      <p:to>
                                        <p:strVal val="visible"/>
                                      </p:to>
                                    </p:set>
                                    <p:animEffect transition="in" filter="dissolve">
                                      <p:cBhvr>
                                        <p:cTn id="102" dur="500"/>
                                        <p:tgtEl>
                                          <p:spTgt spid="2">
                                            <p:txEl>
                                              <p:pRg st="9" end="9"/>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9" presetClass="entr" presetSubtype="0" fill="hold" nodeType="clickEffect">
                                  <p:stCondLst>
                                    <p:cond delay="0"/>
                                  </p:stCondLst>
                                  <p:childTnLst>
                                    <p:set>
                                      <p:cBhvr>
                                        <p:cTn id="106" dur="1" fill="hold">
                                          <p:stCondLst>
                                            <p:cond delay="0"/>
                                          </p:stCondLst>
                                        </p:cTn>
                                        <p:tgtEl>
                                          <p:spTgt spid="2">
                                            <p:txEl>
                                              <p:pRg st="11" end="11"/>
                                            </p:txEl>
                                          </p:spTgt>
                                        </p:tgtEl>
                                        <p:attrNameLst>
                                          <p:attrName>style.visibility</p:attrName>
                                        </p:attrNameLst>
                                      </p:cBhvr>
                                      <p:to>
                                        <p:strVal val="visible"/>
                                      </p:to>
                                    </p:set>
                                    <p:animEffect transition="in" filter="dissolve">
                                      <p:cBhvr>
                                        <p:cTn id="107" dur="500"/>
                                        <p:tgtEl>
                                          <p:spTgt spid="2">
                                            <p:txEl>
                                              <p:pRg st="11" end="11"/>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9" presetClass="entr" presetSubtype="0" fill="hold" nodeType="clickEffect">
                                  <p:stCondLst>
                                    <p:cond delay="0"/>
                                  </p:stCondLst>
                                  <p:childTnLst>
                                    <p:set>
                                      <p:cBhvr>
                                        <p:cTn id="111" dur="1" fill="hold">
                                          <p:stCondLst>
                                            <p:cond delay="0"/>
                                          </p:stCondLst>
                                        </p:cTn>
                                        <p:tgtEl>
                                          <p:spTgt spid="2">
                                            <p:txEl>
                                              <p:pRg st="12" end="12"/>
                                            </p:txEl>
                                          </p:spTgt>
                                        </p:tgtEl>
                                        <p:attrNameLst>
                                          <p:attrName>style.visibility</p:attrName>
                                        </p:attrNameLst>
                                      </p:cBhvr>
                                      <p:to>
                                        <p:strVal val="visible"/>
                                      </p:to>
                                    </p:set>
                                    <p:animEffect transition="in" filter="dissolve">
                                      <p:cBhvr>
                                        <p:cTn id="112" dur="500"/>
                                        <p:tgtEl>
                                          <p:spTgt spid="2">
                                            <p:txEl>
                                              <p:pRg st="12" end="12"/>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2" presetClass="entr" presetSubtype="8" fill="hold" nodeType="clickEffect">
                                  <p:stCondLst>
                                    <p:cond delay="0"/>
                                  </p:stCondLst>
                                  <p:childTnLst>
                                    <p:set>
                                      <p:cBhvr>
                                        <p:cTn id="116" dur="1" fill="hold">
                                          <p:stCondLst>
                                            <p:cond delay="0"/>
                                          </p:stCondLst>
                                        </p:cTn>
                                        <p:tgtEl>
                                          <p:spTgt spid="16"/>
                                        </p:tgtEl>
                                        <p:attrNameLst>
                                          <p:attrName>style.visibility</p:attrName>
                                        </p:attrNameLst>
                                      </p:cBhvr>
                                      <p:to>
                                        <p:strVal val="visible"/>
                                      </p:to>
                                    </p:set>
                                    <p:anim calcmode="lin" valueType="num">
                                      <p:cBhvr additive="base">
                                        <p:cTn id="117" dur="500" fill="hold"/>
                                        <p:tgtEl>
                                          <p:spTgt spid="16"/>
                                        </p:tgtEl>
                                        <p:attrNameLst>
                                          <p:attrName>ppt_x</p:attrName>
                                        </p:attrNameLst>
                                      </p:cBhvr>
                                      <p:tavLst>
                                        <p:tav tm="0">
                                          <p:val>
                                            <p:strVal val="0-#ppt_w/2"/>
                                          </p:val>
                                        </p:tav>
                                        <p:tav tm="100000">
                                          <p:val>
                                            <p:strVal val="#ppt_x"/>
                                          </p:val>
                                        </p:tav>
                                      </p:tavLst>
                                    </p:anim>
                                    <p:anim calcmode="lin" valueType="num">
                                      <p:cBhvr additive="base">
                                        <p:cTn id="118"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962864" y="1207587"/>
            <a:ext cx="6741907" cy="3660627"/>
          </a:xfrm>
        </p:spPr>
        <p:txBody>
          <a:bodyPr/>
          <a:lstStyle/>
          <a:p>
            <a:r>
              <a:rPr lang="en-US" dirty="0" smtClean="0"/>
              <a:t>Network Security</a:t>
            </a:r>
          </a:p>
          <a:p>
            <a:endParaRPr lang="en-US" dirty="0" smtClean="0"/>
          </a:p>
          <a:p>
            <a:r>
              <a:rPr lang="en-US" dirty="0" smtClean="0"/>
              <a:t>Direct PCB Attacks / Physical security</a:t>
            </a:r>
          </a:p>
          <a:p>
            <a:endParaRPr lang="en-US" dirty="0" smtClean="0"/>
          </a:p>
          <a:p>
            <a:r>
              <a:rPr lang="en-US" dirty="0" smtClean="0"/>
              <a:t>Interfaces</a:t>
            </a:r>
          </a:p>
          <a:p>
            <a:endParaRPr lang="en-US" dirty="0" smtClean="0"/>
          </a:p>
          <a:p>
            <a:r>
              <a:rPr lang="en-US" dirty="0" smtClean="0"/>
              <a:t>Applications</a:t>
            </a:r>
          </a:p>
          <a:p>
            <a:endParaRPr lang="en-US" dirty="0" smtClean="0"/>
          </a:p>
          <a:p>
            <a:r>
              <a:rPr lang="en-US" dirty="0" smtClean="0"/>
              <a:t>Backend</a:t>
            </a:r>
          </a:p>
          <a:p>
            <a:endParaRPr lang="en-US" dirty="0"/>
          </a:p>
          <a:p>
            <a:r>
              <a:rPr lang="en-US" dirty="0" smtClean="0"/>
              <a:t>Software Updates</a:t>
            </a:r>
          </a:p>
        </p:txBody>
      </p:sp>
      <p:sp>
        <p:nvSpPr>
          <p:cNvPr id="3" name="Title 2"/>
          <p:cNvSpPr>
            <a:spLocks noGrp="1"/>
          </p:cNvSpPr>
          <p:nvPr>
            <p:ph type="title"/>
          </p:nvPr>
        </p:nvSpPr>
        <p:spPr/>
        <p:txBody>
          <a:bodyPr/>
          <a:lstStyle/>
          <a:p>
            <a:r>
              <a:rPr lang="en-US" dirty="0" smtClean="0"/>
              <a:t>Attack Vectors for Medical IoT Devices</a:t>
            </a:r>
            <a:endParaRPr lang="en-US" dirty="0"/>
          </a:p>
        </p:txBody>
      </p:sp>
    </p:spTree>
    <p:extLst>
      <p:ext uri="{BB962C8B-B14F-4D97-AF65-F5344CB8AC3E}">
        <p14:creationId xmlns:p14="http://schemas.microsoft.com/office/powerpoint/2010/main" val="846076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dissolv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dissolve">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dissolve">
                                      <p:cBhvr>
                                        <p:cTn id="22" dur="500"/>
                                        <p:tgtEl>
                                          <p:spTgt spid="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animEffect transition="in" filter="dissolve">
                                      <p:cBhvr>
                                        <p:cTn id="27" dur="500"/>
                                        <p:tgtEl>
                                          <p:spTgt spid="2">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
                                            <p:txEl>
                                              <p:pRg st="10" end="10"/>
                                            </p:txEl>
                                          </p:spTgt>
                                        </p:tgtEl>
                                        <p:attrNameLst>
                                          <p:attrName>style.visibility</p:attrName>
                                        </p:attrNameLst>
                                      </p:cBhvr>
                                      <p:to>
                                        <p:strVal val="visible"/>
                                      </p:to>
                                    </p:set>
                                    <p:animEffect transition="in" filter="dissolve">
                                      <p:cBhvr>
                                        <p:cTn id="32"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962864" y="897869"/>
            <a:ext cx="6741907" cy="3905951"/>
          </a:xfrm>
        </p:spPr>
        <p:txBody>
          <a:bodyPr/>
          <a:lstStyle/>
          <a:p>
            <a:r>
              <a:rPr lang="en-GB" dirty="0"/>
              <a:t>Wi-Fi</a:t>
            </a:r>
          </a:p>
          <a:p>
            <a:r>
              <a:rPr lang="en-GB" dirty="0" smtClean="0"/>
              <a:t>Bluetooth/Bluetooth LE</a:t>
            </a:r>
          </a:p>
          <a:p>
            <a:r>
              <a:rPr lang="en-GB" dirty="0" smtClean="0"/>
              <a:t>Home Automation (ZigBee / Z-Wave</a:t>
            </a:r>
            <a:r>
              <a:rPr lang="en-GB" dirty="0"/>
              <a:t> </a:t>
            </a:r>
            <a:r>
              <a:rPr lang="en-GB" dirty="0" smtClean="0"/>
              <a:t>/ X10)</a:t>
            </a:r>
          </a:p>
          <a:p>
            <a:r>
              <a:rPr lang="en-GB" dirty="0" smtClean="0"/>
              <a:t>Cellular (2/3/4/5G, M2M)</a:t>
            </a:r>
          </a:p>
          <a:p>
            <a:r>
              <a:rPr lang="en-GB" dirty="0" smtClean="0"/>
              <a:t>“Low Power” networking (</a:t>
            </a:r>
            <a:r>
              <a:rPr lang="en-GB" dirty="0" err="1" smtClean="0"/>
              <a:t>LoRa</a:t>
            </a:r>
            <a:r>
              <a:rPr lang="en-GB" dirty="0" smtClean="0"/>
              <a:t>, LTE-M, </a:t>
            </a:r>
            <a:r>
              <a:rPr lang="en-GB" dirty="0" err="1" smtClean="0"/>
              <a:t>Sigfox</a:t>
            </a:r>
            <a:r>
              <a:rPr lang="en-GB" dirty="0" smtClean="0"/>
              <a:t>, </a:t>
            </a:r>
            <a:r>
              <a:rPr lang="en-GB" dirty="0" err="1" smtClean="0"/>
              <a:t>NarrowBand</a:t>
            </a:r>
            <a:r>
              <a:rPr lang="en-GB" dirty="0" smtClean="0"/>
              <a:t>)</a:t>
            </a:r>
          </a:p>
          <a:p>
            <a:r>
              <a:rPr lang="en-GB" dirty="0" smtClean="0"/>
              <a:t>Ethernet / Serial over Ethernet</a:t>
            </a:r>
          </a:p>
          <a:p>
            <a:r>
              <a:rPr lang="en-GB" dirty="0" smtClean="0"/>
              <a:t>“Industrial” protocols </a:t>
            </a:r>
          </a:p>
          <a:p>
            <a:pPr lvl="1"/>
            <a:r>
              <a:rPr lang="en-GB" sz="1400" dirty="0" err="1" smtClean="0"/>
              <a:t>DeviceNet</a:t>
            </a:r>
            <a:r>
              <a:rPr lang="en-GB" sz="1400" dirty="0" smtClean="0"/>
              <a:t> (CAN)</a:t>
            </a:r>
          </a:p>
          <a:p>
            <a:pPr lvl="1"/>
            <a:r>
              <a:rPr lang="en-GB" sz="1400" dirty="0" smtClean="0"/>
              <a:t>ControlNet</a:t>
            </a:r>
          </a:p>
          <a:p>
            <a:pPr lvl="1"/>
            <a:r>
              <a:rPr lang="en-GB" sz="1400" dirty="0" err="1" smtClean="0"/>
              <a:t>Profibus</a:t>
            </a:r>
            <a:r>
              <a:rPr lang="en-GB" sz="1400" dirty="0" smtClean="0"/>
              <a:t> (PROFINET)</a:t>
            </a:r>
          </a:p>
          <a:p>
            <a:pPr lvl="1"/>
            <a:r>
              <a:rPr lang="en-GB" sz="1400" dirty="0" smtClean="0"/>
              <a:t>Modbus</a:t>
            </a:r>
          </a:p>
          <a:p>
            <a:pPr lvl="1"/>
            <a:r>
              <a:rPr lang="en-GB" sz="1400" dirty="0" smtClean="0"/>
              <a:t>…</a:t>
            </a:r>
          </a:p>
        </p:txBody>
      </p:sp>
      <p:sp>
        <p:nvSpPr>
          <p:cNvPr id="3" name="Title 2"/>
          <p:cNvSpPr>
            <a:spLocks noGrp="1"/>
          </p:cNvSpPr>
          <p:nvPr>
            <p:ph type="title"/>
          </p:nvPr>
        </p:nvSpPr>
        <p:spPr/>
        <p:txBody>
          <a:bodyPr/>
          <a:lstStyle/>
          <a:p>
            <a:r>
              <a:rPr lang="en-GB" dirty="0" smtClean="0"/>
              <a:t>Network Connectivity</a:t>
            </a:r>
            <a:endParaRPr lang="en-GB" dirty="0"/>
          </a:p>
        </p:txBody>
      </p:sp>
    </p:spTree>
    <p:extLst>
      <p:ext uri="{BB962C8B-B14F-4D97-AF65-F5344CB8AC3E}">
        <p14:creationId xmlns:p14="http://schemas.microsoft.com/office/powerpoint/2010/main" val="231735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dissolv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dissolv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dissolv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dissolv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dissolv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dissolve">
                                      <p:cBhvr>
                                        <p:cTn id="42" dur="500"/>
                                        <p:tgtEl>
                                          <p:spTgt spid="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2">
                                            <p:txEl>
                                              <p:pRg st="8" end="8"/>
                                            </p:txEl>
                                          </p:spTgt>
                                        </p:tgtEl>
                                        <p:attrNameLst>
                                          <p:attrName>style.visibility</p:attrName>
                                        </p:attrNameLst>
                                      </p:cBhvr>
                                      <p:to>
                                        <p:strVal val="visible"/>
                                      </p:to>
                                    </p:set>
                                    <p:animEffect transition="in" filter="dissolve">
                                      <p:cBhvr>
                                        <p:cTn id="47" dur="500"/>
                                        <p:tgtEl>
                                          <p:spTgt spid="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2">
                                            <p:txEl>
                                              <p:pRg st="9" end="9"/>
                                            </p:txEl>
                                          </p:spTgt>
                                        </p:tgtEl>
                                        <p:attrNameLst>
                                          <p:attrName>style.visibility</p:attrName>
                                        </p:attrNameLst>
                                      </p:cBhvr>
                                      <p:to>
                                        <p:strVal val="visible"/>
                                      </p:to>
                                    </p:set>
                                    <p:animEffect transition="in" filter="dissolve">
                                      <p:cBhvr>
                                        <p:cTn id="52" dur="500"/>
                                        <p:tgtEl>
                                          <p:spTgt spid="2">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2">
                                            <p:txEl>
                                              <p:pRg st="10" end="10"/>
                                            </p:txEl>
                                          </p:spTgt>
                                        </p:tgtEl>
                                        <p:attrNameLst>
                                          <p:attrName>style.visibility</p:attrName>
                                        </p:attrNameLst>
                                      </p:cBhvr>
                                      <p:to>
                                        <p:strVal val="visible"/>
                                      </p:to>
                                    </p:set>
                                    <p:animEffect transition="in" filter="dissolve">
                                      <p:cBhvr>
                                        <p:cTn id="57" dur="500"/>
                                        <p:tgtEl>
                                          <p:spTgt spid="2">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2">
                                            <p:txEl>
                                              <p:pRg st="11" end="11"/>
                                            </p:txEl>
                                          </p:spTgt>
                                        </p:tgtEl>
                                        <p:attrNameLst>
                                          <p:attrName>style.visibility</p:attrName>
                                        </p:attrNameLst>
                                      </p:cBhvr>
                                      <p:to>
                                        <p:strVal val="visible"/>
                                      </p:to>
                                    </p:set>
                                    <p:animEffect transition="in" filter="dissolve">
                                      <p:cBhvr>
                                        <p:cTn id="62"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Wi-Fi attacks</a:t>
            </a:r>
          </a:p>
          <a:p>
            <a:r>
              <a:rPr lang="en-GB" dirty="0"/>
              <a:t>Bluetooth </a:t>
            </a:r>
            <a:r>
              <a:rPr lang="en-GB" dirty="0" smtClean="0"/>
              <a:t>attacks</a:t>
            </a:r>
          </a:p>
          <a:p>
            <a:r>
              <a:rPr lang="en-GB" dirty="0"/>
              <a:t>ZigBee </a:t>
            </a:r>
            <a:r>
              <a:rPr lang="en-GB" dirty="0" smtClean="0"/>
              <a:t>attacks</a:t>
            </a:r>
          </a:p>
          <a:p>
            <a:r>
              <a:rPr lang="en-GB" dirty="0" smtClean="0"/>
              <a:t>Z-Wave “security by obscurity”</a:t>
            </a:r>
          </a:p>
          <a:p>
            <a:r>
              <a:rPr lang="en-GB" dirty="0" smtClean="0"/>
              <a:t>X10 intrinsic limitations</a:t>
            </a:r>
          </a:p>
          <a:p>
            <a:r>
              <a:rPr lang="en-GB" dirty="0" smtClean="0"/>
              <a:t>Cellular Network attacks</a:t>
            </a:r>
          </a:p>
          <a:p>
            <a:pPr lvl="1"/>
            <a:r>
              <a:rPr lang="en-GB" dirty="0" smtClean="0"/>
              <a:t>3/4G attacks</a:t>
            </a:r>
          </a:p>
          <a:p>
            <a:pPr lvl="1"/>
            <a:r>
              <a:rPr lang="en-GB" dirty="0" smtClean="0"/>
              <a:t>M2M attacks</a:t>
            </a:r>
          </a:p>
          <a:p>
            <a:pPr lvl="1"/>
            <a:r>
              <a:rPr lang="en-GB" dirty="0" smtClean="0"/>
              <a:t>Configuration mistakes</a:t>
            </a:r>
          </a:p>
          <a:p>
            <a:r>
              <a:rPr lang="en-GB" dirty="0" smtClean="0"/>
              <a:t>Industrial Protocols’ limitations</a:t>
            </a:r>
          </a:p>
          <a:p>
            <a:r>
              <a:rPr lang="en-GB" dirty="0" smtClean="0"/>
              <a:t>“Internet of S*it”, ”Internet of Stupid Things”, “Internet of Junk”</a:t>
            </a:r>
          </a:p>
        </p:txBody>
      </p:sp>
      <p:sp>
        <p:nvSpPr>
          <p:cNvPr id="3" name="Title 2"/>
          <p:cNvSpPr>
            <a:spLocks noGrp="1"/>
          </p:cNvSpPr>
          <p:nvPr>
            <p:ph type="title"/>
          </p:nvPr>
        </p:nvSpPr>
        <p:spPr/>
        <p:txBody>
          <a:bodyPr/>
          <a:lstStyle/>
          <a:p>
            <a:r>
              <a:rPr lang="en-GB" dirty="0" smtClean="0"/>
              <a:t>Network Connectivity Attacks</a:t>
            </a:r>
            <a:endParaRPr lang="en-GB" dirty="0"/>
          </a:p>
        </p:txBody>
      </p:sp>
    </p:spTree>
    <p:extLst>
      <p:ext uri="{BB962C8B-B14F-4D97-AF65-F5344CB8AC3E}">
        <p14:creationId xmlns:p14="http://schemas.microsoft.com/office/powerpoint/2010/main" val="681532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dissolv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dissolv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dissolv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dissolv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dissolv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dissolve">
                                      <p:cBhvr>
                                        <p:cTn id="42" dur="500"/>
                                        <p:tgtEl>
                                          <p:spTgt spid="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2">
                                            <p:txEl>
                                              <p:pRg st="8" end="8"/>
                                            </p:txEl>
                                          </p:spTgt>
                                        </p:tgtEl>
                                        <p:attrNameLst>
                                          <p:attrName>style.visibility</p:attrName>
                                        </p:attrNameLst>
                                      </p:cBhvr>
                                      <p:to>
                                        <p:strVal val="visible"/>
                                      </p:to>
                                    </p:set>
                                    <p:animEffect transition="in" filter="dissolve">
                                      <p:cBhvr>
                                        <p:cTn id="47" dur="500"/>
                                        <p:tgtEl>
                                          <p:spTgt spid="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2">
                                            <p:txEl>
                                              <p:pRg st="9" end="9"/>
                                            </p:txEl>
                                          </p:spTgt>
                                        </p:tgtEl>
                                        <p:attrNameLst>
                                          <p:attrName>style.visibility</p:attrName>
                                        </p:attrNameLst>
                                      </p:cBhvr>
                                      <p:to>
                                        <p:strVal val="visible"/>
                                      </p:to>
                                    </p:set>
                                    <p:animEffect transition="in" filter="dissolve">
                                      <p:cBhvr>
                                        <p:cTn id="52" dur="500"/>
                                        <p:tgtEl>
                                          <p:spTgt spid="2">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2">
                                            <p:txEl>
                                              <p:pRg st="10" end="10"/>
                                            </p:txEl>
                                          </p:spTgt>
                                        </p:tgtEl>
                                        <p:attrNameLst>
                                          <p:attrName>style.visibility</p:attrName>
                                        </p:attrNameLst>
                                      </p:cBhvr>
                                      <p:to>
                                        <p:strVal val="visible"/>
                                      </p:to>
                                    </p:set>
                                    <p:animEffect transition="in" filter="dissolve">
                                      <p:cBhvr>
                                        <p:cTn id="57"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Internet of Junk</a:t>
            </a:r>
            <a:endParaRPr lang="en-GB" dirty="0"/>
          </a:p>
        </p:txBody>
      </p:sp>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84500" y="0"/>
            <a:ext cx="3151550" cy="514350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84500" y="0"/>
            <a:ext cx="3038016" cy="5143500"/>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70496" y="0"/>
            <a:ext cx="6769458" cy="5143500"/>
          </a:xfrm>
          <a:prstGeom prst="rect">
            <a:avLst/>
          </a:prstGeom>
        </p:spPr>
      </p:pic>
      <p:pic>
        <p:nvPicPr>
          <p:cNvPr id="9" name="Picture 8"/>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705377" y="0"/>
            <a:ext cx="6858000" cy="5143500"/>
          </a:xfrm>
          <a:prstGeom prst="rect">
            <a:avLst/>
          </a:prstGeom>
        </p:spPr>
      </p:pic>
      <p:pic>
        <p:nvPicPr>
          <p:cNvPr id="10" name="Picture 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670496" y="0"/>
            <a:ext cx="6858000" cy="5143500"/>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895150" y="0"/>
            <a:ext cx="6478454" cy="5143500"/>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08000" y="266700"/>
            <a:ext cx="8128000" cy="4610100"/>
          </a:xfrm>
          <a:prstGeom prst="rect">
            <a:avLst/>
          </a:prstGeom>
        </p:spPr>
      </p:pic>
      <p:pic>
        <p:nvPicPr>
          <p:cNvPr id="16" name="Picture 15"/>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705377" y="0"/>
            <a:ext cx="6502400" cy="4876800"/>
          </a:xfrm>
          <a:prstGeom prst="rect">
            <a:avLst/>
          </a:prstGeom>
        </p:spPr>
      </p:pic>
      <p:pic>
        <p:nvPicPr>
          <p:cNvPr id="17" name="Picture 16"/>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1788291" y="0"/>
            <a:ext cx="6502400" cy="4876800"/>
          </a:xfrm>
          <a:prstGeom prst="rect">
            <a:avLst/>
          </a:prstGeom>
        </p:spPr>
      </p:pic>
      <p:pic>
        <p:nvPicPr>
          <p:cNvPr id="18" name="Picture 17"/>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558799" y="0"/>
            <a:ext cx="8128000" cy="4876800"/>
          </a:xfrm>
          <a:prstGeom prst="rect">
            <a:avLst/>
          </a:prstGeom>
        </p:spPr>
      </p:pic>
      <p:pic>
        <p:nvPicPr>
          <p:cNvPr id="19" name="Picture 18"/>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508000" y="0"/>
            <a:ext cx="8128000" cy="4876800"/>
          </a:xfrm>
          <a:prstGeom prst="rect">
            <a:avLst/>
          </a:prstGeom>
        </p:spPr>
      </p:pic>
    </p:spTree>
    <p:extLst>
      <p:ext uri="{BB962C8B-B14F-4D97-AF65-F5344CB8AC3E}">
        <p14:creationId xmlns:p14="http://schemas.microsoft.com/office/powerpoint/2010/main" val="123202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5"/>
                                        </p:tgtEl>
                                        <p:attrNameLst>
                                          <p:attrName>ppt_x</p:attrName>
                                        </p:attrNameLst>
                                      </p:cBhvr>
                                      <p:tavLst>
                                        <p:tav tm="0">
                                          <p:val>
                                            <p:strVal val="ppt_x"/>
                                          </p:val>
                                        </p:tav>
                                        <p:tav tm="100000">
                                          <p:val>
                                            <p:strVal val="ppt_x"/>
                                          </p:val>
                                        </p:tav>
                                      </p:tavLst>
                                    </p:anim>
                                    <p:anim calcmode="lin" valueType="num">
                                      <p:cBhvr additive="base">
                                        <p:cTn id="13" dur="500"/>
                                        <p:tgtEl>
                                          <p:spTgt spid="5"/>
                                        </p:tgtEl>
                                        <p:attrNameLst>
                                          <p:attrName>ppt_y</p:attrName>
                                        </p:attrNameLst>
                                      </p:cBhvr>
                                      <p:tavLst>
                                        <p:tav tm="0">
                                          <p:val>
                                            <p:strVal val="ppt_y"/>
                                          </p:val>
                                        </p:tav>
                                        <p:tav tm="100000">
                                          <p:val>
                                            <p:strVal val="1+ppt_h/2"/>
                                          </p:val>
                                        </p:tav>
                                      </p:tavLst>
                                    </p:anim>
                                    <p:set>
                                      <p:cBhvr>
                                        <p:cTn id="14" dur="1" fill="hold">
                                          <p:stCondLst>
                                            <p:cond delay="499"/>
                                          </p:stCondLst>
                                        </p:cTn>
                                        <p:tgtEl>
                                          <p:spTgt spid="5"/>
                                        </p:tgtEl>
                                        <p:attrNameLst>
                                          <p:attrName>style.visibility</p:attrName>
                                        </p:attrNameLst>
                                      </p:cBhvr>
                                      <p:to>
                                        <p:strVal val="hidden"/>
                                      </p:to>
                                    </p:set>
                                  </p:childTnLst>
                                </p:cTn>
                              </p:par>
                            </p:childTnLst>
                          </p:cTn>
                        </p:par>
                        <p:par>
                          <p:cTn id="15" fill="hold">
                            <p:stCondLst>
                              <p:cond delay="500"/>
                            </p:stCondLst>
                            <p:childTnLst>
                              <p:par>
                                <p:cTn id="16" presetID="2" presetClass="entr" presetSubtype="8"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0-#ppt_w/2"/>
                                          </p:val>
                                        </p:tav>
                                        <p:tav tm="100000">
                                          <p:val>
                                            <p:strVal val="#ppt_x"/>
                                          </p:val>
                                        </p:tav>
                                      </p:tavLst>
                                    </p:anim>
                                    <p:anim calcmode="lin" valueType="num">
                                      <p:cBhvr additive="base">
                                        <p:cTn id="19"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xit" presetSubtype="4" fill="hold" nodeType="clickEffect">
                                  <p:stCondLst>
                                    <p:cond delay="0"/>
                                  </p:stCondLst>
                                  <p:childTnLst>
                                    <p:anim calcmode="lin" valueType="num">
                                      <p:cBhvr additive="base">
                                        <p:cTn id="23" dur="500"/>
                                        <p:tgtEl>
                                          <p:spTgt spid="6"/>
                                        </p:tgtEl>
                                        <p:attrNameLst>
                                          <p:attrName>ppt_x</p:attrName>
                                        </p:attrNameLst>
                                      </p:cBhvr>
                                      <p:tavLst>
                                        <p:tav tm="0">
                                          <p:val>
                                            <p:strVal val="ppt_x"/>
                                          </p:val>
                                        </p:tav>
                                        <p:tav tm="100000">
                                          <p:val>
                                            <p:strVal val="ppt_x"/>
                                          </p:val>
                                        </p:tav>
                                      </p:tavLst>
                                    </p:anim>
                                    <p:anim calcmode="lin" valueType="num">
                                      <p:cBhvr additive="base">
                                        <p:cTn id="24" dur="500"/>
                                        <p:tgtEl>
                                          <p:spTgt spid="6"/>
                                        </p:tgtEl>
                                        <p:attrNameLst>
                                          <p:attrName>ppt_y</p:attrName>
                                        </p:attrNameLst>
                                      </p:cBhvr>
                                      <p:tavLst>
                                        <p:tav tm="0">
                                          <p:val>
                                            <p:strVal val="ppt_y"/>
                                          </p:val>
                                        </p:tav>
                                        <p:tav tm="100000">
                                          <p:val>
                                            <p:strVal val="1+ppt_h/2"/>
                                          </p:val>
                                        </p:tav>
                                      </p:tavLst>
                                    </p:anim>
                                    <p:set>
                                      <p:cBhvr>
                                        <p:cTn id="25" dur="1" fill="hold">
                                          <p:stCondLst>
                                            <p:cond delay="499"/>
                                          </p:stCondLst>
                                        </p:cTn>
                                        <p:tgtEl>
                                          <p:spTgt spid="6"/>
                                        </p:tgtEl>
                                        <p:attrNameLst>
                                          <p:attrName>style.visibility</p:attrName>
                                        </p:attrNameLst>
                                      </p:cBhvr>
                                      <p:to>
                                        <p:strVal val="hidden"/>
                                      </p:to>
                                    </p:set>
                                  </p:childTnLst>
                                </p:cTn>
                              </p:par>
                            </p:childTnLst>
                          </p:cTn>
                        </p:par>
                        <p:par>
                          <p:cTn id="26" fill="hold">
                            <p:stCondLst>
                              <p:cond delay="500"/>
                            </p:stCondLst>
                            <p:childTnLst>
                              <p:par>
                                <p:cTn id="27" presetID="2" presetClass="entr" presetSubtype="2"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1+#ppt_w/2"/>
                                          </p:val>
                                        </p:tav>
                                        <p:tav tm="100000">
                                          <p:val>
                                            <p:strVal val="#ppt_x"/>
                                          </p:val>
                                        </p:tav>
                                      </p:tavLst>
                                    </p:anim>
                                    <p:anim calcmode="lin" valueType="num">
                                      <p:cBhvr additive="base">
                                        <p:cTn id="30"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xit" presetSubtype="4" fill="hold" nodeType="clickEffect">
                                  <p:stCondLst>
                                    <p:cond delay="0"/>
                                  </p:stCondLst>
                                  <p:childTnLst>
                                    <p:anim calcmode="lin" valueType="num">
                                      <p:cBhvr additive="base">
                                        <p:cTn id="34" dur="500"/>
                                        <p:tgtEl>
                                          <p:spTgt spid="8"/>
                                        </p:tgtEl>
                                        <p:attrNameLst>
                                          <p:attrName>ppt_x</p:attrName>
                                        </p:attrNameLst>
                                      </p:cBhvr>
                                      <p:tavLst>
                                        <p:tav tm="0">
                                          <p:val>
                                            <p:strVal val="ppt_x"/>
                                          </p:val>
                                        </p:tav>
                                        <p:tav tm="100000">
                                          <p:val>
                                            <p:strVal val="ppt_x"/>
                                          </p:val>
                                        </p:tav>
                                      </p:tavLst>
                                    </p:anim>
                                    <p:anim calcmode="lin" valueType="num">
                                      <p:cBhvr additive="base">
                                        <p:cTn id="35" dur="500"/>
                                        <p:tgtEl>
                                          <p:spTgt spid="8"/>
                                        </p:tgtEl>
                                        <p:attrNameLst>
                                          <p:attrName>ppt_y</p:attrName>
                                        </p:attrNameLst>
                                      </p:cBhvr>
                                      <p:tavLst>
                                        <p:tav tm="0">
                                          <p:val>
                                            <p:strVal val="ppt_y"/>
                                          </p:val>
                                        </p:tav>
                                        <p:tav tm="100000">
                                          <p:val>
                                            <p:strVal val="1+ppt_h/2"/>
                                          </p:val>
                                        </p:tav>
                                      </p:tavLst>
                                    </p:anim>
                                    <p:set>
                                      <p:cBhvr>
                                        <p:cTn id="36" dur="1" fill="hold">
                                          <p:stCondLst>
                                            <p:cond delay="499"/>
                                          </p:stCondLst>
                                        </p:cTn>
                                        <p:tgtEl>
                                          <p:spTgt spid="8"/>
                                        </p:tgtEl>
                                        <p:attrNameLst>
                                          <p:attrName>style.visibility</p:attrName>
                                        </p:attrNameLst>
                                      </p:cBhvr>
                                      <p:to>
                                        <p:strVal val="hidden"/>
                                      </p:to>
                                    </p:set>
                                  </p:childTnLst>
                                </p:cTn>
                              </p:par>
                            </p:childTnLst>
                          </p:cTn>
                        </p:par>
                        <p:par>
                          <p:cTn id="37" fill="hold">
                            <p:stCondLst>
                              <p:cond delay="500"/>
                            </p:stCondLst>
                            <p:childTnLst>
                              <p:par>
                                <p:cTn id="38" presetID="2" presetClass="entr" presetSubtype="1" fill="hold" nodeType="after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fill="hold"/>
                                        <p:tgtEl>
                                          <p:spTgt spid="9"/>
                                        </p:tgtEl>
                                        <p:attrNameLst>
                                          <p:attrName>ppt_x</p:attrName>
                                        </p:attrNameLst>
                                      </p:cBhvr>
                                      <p:tavLst>
                                        <p:tav tm="0">
                                          <p:val>
                                            <p:strVal val="#ppt_x"/>
                                          </p:val>
                                        </p:tav>
                                        <p:tav tm="100000">
                                          <p:val>
                                            <p:strVal val="#ppt_x"/>
                                          </p:val>
                                        </p:tav>
                                      </p:tavLst>
                                    </p:anim>
                                    <p:anim calcmode="lin" valueType="num">
                                      <p:cBhvr additive="base">
                                        <p:cTn id="41"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additive="base">
                                        <p:cTn id="46" dur="500" fill="hold"/>
                                        <p:tgtEl>
                                          <p:spTgt spid="10"/>
                                        </p:tgtEl>
                                        <p:attrNameLst>
                                          <p:attrName>ppt_x</p:attrName>
                                        </p:attrNameLst>
                                      </p:cBhvr>
                                      <p:tavLst>
                                        <p:tav tm="0">
                                          <p:val>
                                            <p:strVal val="#ppt_x"/>
                                          </p:val>
                                        </p:tav>
                                        <p:tav tm="100000">
                                          <p:val>
                                            <p:strVal val="#ppt_x"/>
                                          </p:val>
                                        </p:tav>
                                      </p:tavLst>
                                    </p:anim>
                                    <p:anim calcmode="lin" valueType="num">
                                      <p:cBhvr additive="base">
                                        <p:cTn id="4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2"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cBhvr additive="base">
                                        <p:cTn id="52" dur="500" fill="hold"/>
                                        <p:tgtEl>
                                          <p:spTgt spid="11"/>
                                        </p:tgtEl>
                                        <p:attrNameLst>
                                          <p:attrName>ppt_x</p:attrName>
                                        </p:attrNameLst>
                                      </p:cBhvr>
                                      <p:tavLst>
                                        <p:tav tm="0">
                                          <p:val>
                                            <p:strVal val="1+#ppt_w/2"/>
                                          </p:val>
                                        </p:tav>
                                        <p:tav tm="100000">
                                          <p:val>
                                            <p:strVal val="#ppt_x"/>
                                          </p:val>
                                        </p:tav>
                                      </p:tavLst>
                                    </p:anim>
                                    <p:anim calcmode="lin" valueType="num">
                                      <p:cBhvr additive="base">
                                        <p:cTn id="53"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8" fill="hold" nodeType="clickEffect">
                                  <p:stCondLst>
                                    <p:cond delay="0"/>
                                  </p:stCondLst>
                                  <p:childTnLst>
                                    <p:set>
                                      <p:cBhvr>
                                        <p:cTn id="57" dur="1" fill="hold">
                                          <p:stCondLst>
                                            <p:cond delay="0"/>
                                          </p:stCondLst>
                                        </p:cTn>
                                        <p:tgtEl>
                                          <p:spTgt spid="12"/>
                                        </p:tgtEl>
                                        <p:attrNameLst>
                                          <p:attrName>style.visibility</p:attrName>
                                        </p:attrNameLst>
                                      </p:cBhvr>
                                      <p:to>
                                        <p:strVal val="visible"/>
                                      </p:to>
                                    </p:set>
                                    <p:anim calcmode="lin" valueType="num">
                                      <p:cBhvr additive="base">
                                        <p:cTn id="58" dur="500" fill="hold"/>
                                        <p:tgtEl>
                                          <p:spTgt spid="12"/>
                                        </p:tgtEl>
                                        <p:attrNameLst>
                                          <p:attrName>ppt_x</p:attrName>
                                        </p:attrNameLst>
                                      </p:cBhvr>
                                      <p:tavLst>
                                        <p:tav tm="0">
                                          <p:val>
                                            <p:strVal val="0-#ppt_w/2"/>
                                          </p:val>
                                        </p:tav>
                                        <p:tav tm="100000">
                                          <p:val>
                                            <p:strVal val="#ppt_x"/>
                                          </p:val>
                                        </p:tav>
                                      </p:tavLst>
                                    </p:anim>
                                    <p:anim calcmode="lin" valueType="num">
                                      <p:cBhvr additive="base">
                                        <p:cTn id="59"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1" fill="hold" nodeType="clickEffect">
                                  <p:stCondLst>
                                    <p:cond delay="0"/>
                                  </p:stCondLst>
                                  <p:childTnLst>
                                    <p:set>
                                      <p:cBhvr>
                                        <p:cTn id="63" dur="1" fill="hold">
                                          <p:stCondLst>
                                            <p:cond delay="0"/>
                                          </p:stCondLst>
                                        </p:cTn>
                                        <p:tgtEl>
                                          <p:spTgt spid="16"/>
                                        </p:tgtEl>
                                        <p:attrNameLst>
                                          <p:attrName>style.visibility</p:attrName>
                                        </p:attrNameLst>
                                      </p:cBhvr>
                                      <p:to>
                                        <p:strVal val="visible"/>
                                      </p:to>
                                    </p:set>
                                    <p:anim calcmode="lin" valueType="num">
                                      <p:cBhvr additive="base">
                                        <p:cTn id="64" dur="500" fill="hold"/>
                                        <p:tgtEl>
                                          <p:spTgt spid="16"/>
                                        </p:tgtEl>
                                        <p:attrNameLst>
                                          <p:attrName>ppt_x</p:attrName>
                                        </p:attrNameLst>
                                      </p:cBhvr>
                                      <p:tavLst>
                                        <p:tav tm="0">
                                          <p:val>
                                            <p:strVal val="#ppt_x"/>
                                          </p:val>
                                        </p:tav>
                                        <p:tav tm="100000">
                                          <p:val>
                                            <p:strVal val="#ppt_x"/>
                                          </p:val>
                                        </p:tav>
                                      </p:tavLst>
                                    </p:anim>
                                    <p:anim calcmode="lin" valueType="num">
                                      <p:cBhvr additive="base">
                                        <p:cTn id="65"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additive="base">
                                        <p:cTn id="70" dur="500" fill="hold"/>
                                        <p:tgtEl>
                                          <p:spTgt spid="17"/>
                                        </p:tgtEl>
                                        <p:attrNameLst>
                                          <p:attrName>ppt_x</p:attrName>
                                        </p:attrNameLst>
                                      </p:cBhvr>
                                      <p:tavLst>
                                        <p:tav tm="0">
                                          <p:val>
                                            <p:strVal val="#ppt_x"/>
                                          </p:val>
                                        </p:tav>
                                        <p:tav tm="100000">
                                          <p:val>
                                            <p:strVal val="#ppt_x"/>
                                          </p:val>
                                        </p:tav>
                                      </p:tavLst>
                                    </p:anim>
                                    <p:anim calcmode="lin" valueType="num">
                                      <p:cBhvr additive="base">
                                        <p:cTn id="71"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8" fill="hold" nodeType="clickEffect">
                                  <p:stCondLst>
                                    <p:cond delay="0"/>
                                  </p:stCondLst>
                                  <p:childTnLst>
                                    <p:set>
                                      <p:cBhvr>
                                        <p:cTn id="75" dur="1" fill="hold">
                                          <p:stCondLst>
                                            <p:cond delay="0"/>
                                          </p:stCondLst>
                                        </p:cTn>
                                        <p:tgtEl>
                                          <p:spTgt spid="18"/>
                                        </p:tgtEl>
                                        <p:attrNameLst>
                                          <p:attrName>style.visibility</p:attrName>
                                        </p:attrNameLst>
                                      </p:cBhvr>
                                      <p:to>
                                        <p:strVal val="visible"/>
                                      </p:to>
                                    </p:set>
                                    <p:anim calcmode="lin" valueType="num">
                                      <p:cBhvr additive="base">
                                        <p:cTn id="76" dur="500" fill="hold"/>
                                        <p:tgtEl>
                                          <p:spTgt spid="18"/>
                                        </p:tgtEl>
                                        <p:attrNameLst>
                                          <p:attrName>ppt_x</p:attrName>
                                        </p:attrNameLst>
                                      </p:cBhvr>
                                      <p:tavLst>
                                        <p:tav tm="0">
                                          <p:val>
                                            <p:strVal val="0-#ppt_w/2"/>
                                          </p:val>
                                        </p:tav>
                                        <p:tav tm="100000">
                                          <p:val>
                                            <p:strVal val="#ppt_x"/>
                                          </p:val>
                                        </p:tav>
                                      </p:tavLst>
                                    </p:anim>
                                    <p:anim calcmode="lin" valueType="num">
                                      <p:cBhvr additive="base">
                                        <p:cTn id="77"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2" fill="hold" nodeType="clickEffect">
                                  <p:stCondLst>
                                    <p:cond delay="0"/>
                                  </p:stCondLst>
                                  <p:childTnLst>
                                    <p:set>
                                      <p:cBhvr>
                                        <p:cTn id="81" dur="1" fill="hold">
                                          <p:stCondLst>
                                            <p:cond delay="0"/>
                                          </p:stCondLst>
                                        </p:cTn>
                                        <p:tgtEl>
                                          <p:spTgt spid="19"/>
                                        </p:tgtEl>
                                        <p:attrNameLst>
                                          <p:attrName>style.visibility</p:attrName>
                                        </p:attrNameLst>
                                      </p:cBhvr>
                                      <p:to>
                                        <p:strVal val="visible"/>
                                      </p:to>
                                    </p:set>
                                    <p:anim calcmode="lin" valueType="num">
                                      <p:cBhvr additive="base">
                                        <p:cTn id="82" dur="500" fill="hold"/>
                                        <p:tgtEl>
                                          <p:spTgt spid="19"/>
                                        </p:tgtEl>
                                        <p:attrNameLst>
                                          <p:attrName>ppt_x</p:attrName>
                                        </p:attrNameLst>
                                      </p:cBhvr>
                                      <p:tavLst>
                                        <p:tav tm="0">
                                          <p:val>
                                            <p:strVal val="1+#ppt_w/2"/>
                                          </p:val>
                                        </p:tav>
                                        <p:tav tm="100000">
                                          <p:val>
                                            <p:strVal val="#ppt_x"/>
                                          </p:val>
                                        </p:tav>
                                      </p:tavLst>
                                    </p:anim>
                                    <p:anim calcmode="lin" valueType="num">
                                      <p:cBhvr additive="base">
                                        <p:cTn id="83"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994424" y="890564"/>
            <a:ext cx="6741907" cy="3394397"/>
          </a:xfrm>
        </p:spPr>
        <p:txBody>
          <a:bodyPr/>
          <a:lstStyle/>
          <a:p>
            <a:r>
              <a:rPr lang="en-GB" dirty="0" smtClean="0"/>
              <a:t>Physical attacks can help intruders circumvent encryption</a:t>
            </a:r>
          </a:p>
          <a:p>
            <a:endParaRPr lang="en-GB" dirty="0" smtClean="0"/>
          </a:p>
          <a:p>
            <a:r>
              <a:rPr lang="en-GB" dirty="0" smtClean="0"/>
              <a:t>At least two attacks are generally possible on the PCB</a:t>
            </a:r>
          </a:p>
          <a:p>
            <a:pPr lvl="1"/>
            <a:r>
              <a:rPr lang="en-GB" dirty="0" smtClean="0"/>
              <a:t>Serial port</a:t>
            </a:r>
          </a:p>
          <a:p>
            <a:pPr lvl="1"/>
            <a:r>
              <a:rPr lang="en-GB" dirty="0" smtClean="0"/>
              <a:t>JTAG port</a:t>
            </a:r>
          </a:p>
          <a:p>
            <a:endParaRPr lang="en-GB" dirty="0" smtClean="0"/>
          </a:p>
          <a:p>
            <a:r>
              <a:rPr lang="en-GB" dirty="0" smtClean="0"/>
              <a:t>Internal Communication Modules can be attacked</a:t>
            </a:r>
          </a:p>
          <a:p>
            <a:pPr lvl="1"/>
            <a:r>
              <a:rPr lang="en-GB" dirty="0" smtClean="0"/>
              <a:t>e.g. LTE/4G modem modules</a:t>
            </a:r>
          </a:p>
        </p:txBody>
      </p:sp>
      <p:sp>
        <p:nvSpPr>
          <p:cNvPr id="3" name="Title 2"/>
          <p:cNvSpPr>
            <a:spLocks noGrp="1"/>
          </p:cNvSpPr>
          <p:nvPr>
            <p:ph type="title"/>
          </p:nvPr>
        </p:nvSpPr>
        <p:spPr/>
        <p:txBody>
          <a:bodyPr/>
          <a:lstStyle/>
          <a:p>
            <a:r>
              <a:rPr lang="en-GB" dirty="0" smtClean="0"/>
              <a:t>Direct PCB Attacks</a:t>
            </a:r>
            <a:endParaRPr lang="en-GB" dirty="0"/>
          </a:p>
        </p:txBody>
      </p:sp>
      <p:pic>
        <p:nvPicPr>
          <p:cNvPr id="102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05531" y="469131"/>
            <a:ext cx="3571876" cy="2843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567683" y="884295"/>
            <a:ext cx="3815814" cy="2543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Arrow Connector 6"/>
          <p:cNvCxnSpPr/>
          <p:nvPr/>
        </p:nvCxnSpPr>
        <p:spPr>
          <a:xfrm flipV="1">
            <a:off x="2348564" y="2704699"/>
            <a:ext cx="490889" cy="702645"/>
          </a:xfrm>
          <a:prstGeom prst="straightConnector1">
            <a:avLst/>
          </a:prstGeom>
          <a:ln w="3175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2796139" y="2300438"/>
            <a:ext cx="240631" cy="442762"/>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2" name="Straight Arrow Connector 11"/>
          <p:cNvCxnSpPr/>
          <p:nvPr/>
        </p:nvCxnSpPr>
        <p:spPr>
          <a:xfrm flipH="1">
            <a:off x="4772627" y="1010653"/>
            <a:ext cx="992905" cy="487905"/>
          </a:xfrm>
          <a:prstGeom prst="straightConnector1">
            <a:avLst/>
          </a:prstGeom>
          <a:ln w="3175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4175861" y="1491916"/>
            <a:ext cx="596766" cy="259882"/>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029" name="Picture 5"/>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916454" y="1420828"/>
            <a:ext cx="3955984" cy="2864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446295" y="1711799"/>
            <a:ext cx="4088330" cy="272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036770" y="1491916"/>
            <a:ext cx="2228850"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365378" y="1500289"/>
            <a:ext cx="2339962" cy="3101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949993" y="767316"/>
            <a:ext cx="5080933" cy="3810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1781174" y="1797904"/>
            <a:ext cx="6905625"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5465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dissolv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dissolv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dissolve">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1026"/>
                                        </p:tgtEl>
                                        <p:attrNameLst>
                                          <p:attrName>style.visibility</p:attrName>
                                        </p:attrNameLst>
                                      </p:cBhvr>
                                      <p:to>
                                        <p:strVal val="visible"/>
                                      </p:to>
                                    </p:set>
                                    <p:anim calcmode="lin" valueType="num">
                                      <p:cBhvr additive="base">
                                        <p:cTn id="27" dur="500" fill="hold"/>
                                        <p:tgtEl>
                                          <p:spTgt spid="1026"/>
                                        </p:tgtEl>
                                        <p:attrNameLst>
                                          <p:attrName>ppt_x</p:attrName>
                                        </p:attrNameLst>
                                      </p:cBhvr>
                                      <p:tavLst>
                                        <p:tav tm="0">
                                          <p:val>
                                            <p:strVal val="0-#ppt_w/2"/>
                                          </p:val>
                                        </p:tav>
                                        <p:tav tm="100000">
                                          <p:val>
                                            <p:strVal val="#ppt_x"/>
                                          </p:val>
                                        </p:tav>
                                      </p:tavLst>
                                    </p:anim>
                                    <p:anim calcmode="lin" valueType="num">
                                      <p:cBhvr additive="base">
                                        <p:cTn id="28" dur="500" fill="hold"/>
                                        <p:tgtEl>
                                          <p:spTgt spid="1026"/>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nodeType="clickEffect">
                                  <p:stCondLst>
                                    <p:cond delay="0"/>
                                  </p:stCondLst>
                                  <p:childTnLst>
                                    <p:set>
                                      <p:cBhvr>
                                        <p:cTn id="32" dur="1" fill="hold">
                                          <p:stCondLst>
                                            <p:cond delay="0"/>
                                          </p:stCondLst>
                                        </p:cTn>
                                        <p:tgtEl>
                                          <p:spTgt spid="1028"/>
                                        </p:tgtEl>
                                        <p:attrNameLst>
                                          <p:attrName>style.visibility</p:attrName>
                                        </p:attrNameLst>
                                      </p:cBhvr>
                                      <p:to>
                                        <p:strVal val="visible"/>
                                      </p:to>
                                    </p:set>
                                    <p:anim calcmode="lin" valueType="num">
                                      <p:cBhvr additive="base">
                                        <p:cTn id="33" dur="500" fill="hold"/>
                                        <p:tgtEl>
                                          <p:spTgt spid="1028"/>
                                        </p:tgtEl>
                                        <p:attrNameLst>
                                          <p:attrName>ppt_x</p:attrName>
                                        </p:attrNameLst>
                                      </p:cBhvr>
                                      <p:tavLst>
                                        <p:tav tm="0">
                                          <p:val>
                                            <p:strVal val="1+#ppt_w/2"/>
                                          </p:val>
                                        </p:tav>
                                        <p:tav tm="100000">
                                          <p:val>
                                            <p:strVal val="#ppt_x"/>
                                          </p:val>
                                        </p:tav>
                                      </p:tavLst>
                                    </p:anim>
                                    <p:anim calcmode="lin" valueType="num">
                                      <p:cBhvr additive="base">
                                        <p:cTn id="34" dur="500" fill="hold"/>
                                        <p:tgtEl>
                                          <p:spTgt spid="1028"/>
                                        </p:tgtEl>
                                        <p:attrNameLst>
                                          <p:attrName>ppt_y</p:attrName>
                                        </p:attrNameLst>
                                      </p:cBhvr>
                                      <p:tavLst>
                                        <p:tav tm="0">
                                          <p:val>
                                            <p:strVal val="#ppt_y"/>
                                          </p:val>
                                        </p:tav>
                                        <p:tav tm="100000">
                                          <p:val>
                                            <p:strVal val="#ppt_y"/>
                                          </p:val>
                                        </p:tav>
                                      </p:tavLst>
                                    </p:anim>
                                  </p:childTnLst>
                                </p:cTn>
                              </p:par>
                            </p:childTnLst>
                          </p:cTn>
                        </p:par>
                        <p:par>
                          <p:cTn id="35" fill="hold">
                            <p:stCondLst>
                              <p:cond delay="500"/>
                            </p:stCondLst>
                            <p:childTnLst>
                              <p:par>
                                <p:cTn id="36" presetID="1" presetClass="entr" presetSubtype="0" fill="hold" nodeType="afterEffect">
                                  <p:stCondLst>
                                    <p:cond delay="0"/>
                                  </p:stCondLst>
                                  <p:childTnLst>
                                    <p:set>
                                      <p:cBhvr>
                                        <p:cTn id="37" dur="1" fill="hold">
                                          <p:stCondLst>
                                            <p:cond delay="0"/>
                                          </p:stCondLst>
                                        </p:cTn>
                                        <p:tgtEl>
                                          <p:spTgt spid="7"/>
                                        </p:tgtEl>
                                        <p:attrNameLst>
                                          <p:attrName>style.visibility</p:attrName>
                                        </p:attrNameLst>
                                      </p:cBhvr>
                                      <p:to>
                                        <p:strVal val="visible"/>
                                      </p:to>
                                    </p:set>
                                  </p:childTnLst>
                                </p:cTn>
                              </p:par>
                            </p:childTnLst>
                          </p:cTn>
                        </p:par>
                        <p:par>
                          <p:cTn id="38" fill="hold">
                            <p:stCondLst>
                              <p:cond delay="500"/>
                            </p:stCondLst>
                            <p:childTnLst>
                              <p:par>
                                <p:cTn id="39" presetID="1" presetClass="entr" presetSubtype="0"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childTnLst>
                                    <p:set>
                                      <p:cBhvr>
                                        <p:cTn id="47" dur="1" fill="hold">
                                          <p:stCondLst>
                                            <p:cond delay="0"/>
                                          </p:stCondLst>
                                        </p:cTn>
                                        <p:tgtEl>
                                          <p:spTgt spid="13"/>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nodeType="clickEffect">
                                  <p:stCondLst>
                                    <p:cond delay="0"/>
                                  </p:stCondLst>
                                  <p:childTnLst>
                                    <p:animEffect transition="out" filter="fade">
                                      <p:cBhvr>
                                        <p:cTn id="51" dur="500"/>
                                        <p:tgtEl>
                                          <p:spTgt spid="7"/>
                                        </p:tgtEl>
                                      </p:cBhvr>
                                    </p:animEffect>
                                    <p:set>
                                      <p:cBhvr>
                                        <p:cTn id="52" dur="1" fill="hold">
                                          <p:stCondLst>
                                            <p:cond delay="499"/>
                                          </p:stCondLst>
                                        </p:cTn>
                                        <p:tgtEl>
                                          <p:spTgt spid="7"/>
                                        </p:tgtEl>
                                        <p:attrNameLst>
                                          <p:attrName>style.visibility</p:attrName>
                                        </p:attrNameLst>
                                      </p:cBhvr>
                                      <p:to>
                                        <p:strVal val="hidden"/>
                                      </p:to>
                                    </p:set>
                                  </p:childTnLst>
                                </p:cTn>
                              </p:par>
                            </p:childTnLst>
                          </p:cTn>
                        </p:par>
                        <p:par>
                          <p:cTn id="53" fill="hold">
                            <p:stCondLst>
                              <p:cond delay="500"/>
                            </p:stCondLst>
                            <p:childTnLst>
                              <p:par>
                                <p:cTn id="54" presetID="10" presetClass="exit" presetSubtype="0" fill="hold" grpId="1" nodeType="afterEffect">
                                  <p:stCondLst>
                                    <p:cond delay="0"/>
                                  </p:stCondLst>
                                  <p:childTnLst>
                                    <p:animEffect transition="out" filter="fade">
                                      <p:cBhvr>
                                        <p:cTn id="55" dur="500"/>
                                        <p:tgtEl>
                                          <p:spTgt spid="8"/>
                                        </p:tgtEl>
                                      </p:cBhvr>
                                    </p:animEffect>
                                    <p:set>
                                      <p:cBhvr>
                                        <p:cTn id="56" dur="1" fill="hold">
                                          <p:stCondLst>
                                            <p:cond delay="499"/>
                                          </p:stCondLst>
                                        </p:cTn>
                                        <p:tgtEl>
                                          <p:spTgt spid="8"/>
                                        </p:tgtEl>
                                        <p:attrNameLst>
                                          <p:attrName>style.visibility</p:attrName>
                                        </p:attrNameLst>
                                      </p:cBhvr>
                                      <p:to>
                                        <p:strVal val="hidden"/>
                                      </p:to>
                                    </p:set>
                                  </p:childTnLst>
                                </p:cTn>
                              </p:par>
                            </p:childTnLst>
                          </p:cTn>
                        </p:par>
                        <p:par>
                          <p:cTn id="57" fill="hold">
                            <p:stCondLst>
                              <p:cond delay="1000"/>
                            </p:stCondLst>
                            <p:childTnLst>
                              <p:par>
                                <p:cTn id="58" presetID="10" presetClass="exit" presetSubtype="0" fill="hold" nodeType="afterEffect">
                                  <p:stCondLst>
                                    <p:cond delay="0"/>
                                  </p:stCondLst>
                                  <p:childTnLst>
                                    <p:animEffect transition="out" filter="fade">
                                      <p:cBhvr>
                                        <p:cTn id="59" dur="500"/>
                                        <p:tgtEl>
                                          <p:spTgt spid="12"/>
                                        </p:tgtEl>
                                      </p:cBhvr>
                                    </p:animEffect>
                                    <p:set>
                                      <p:cBhvr>
                                        <p:cTn id="60" dur="1" fill="hold">
                                          <p:stCondLst>
                                            <p:cond delay="499"/>
                                          </p:stCondLst>
                                        </p:cTn>
                                        <p:tgtEl>
                                          <p:spTgt spid="12"/>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grpId="1" nodeType="afterEffect">
                                  <p:stCondLst>
                                    <p:cond delay="0"/>
                                  </p:stCondLst>
                                  <p:childTnLst>
                                    <p:animEffect transition="out" filter="fade">
                                      <p:cBhvr>
                                        <p:cTn id="63" dur="500"/>
                                        <p:tgtEl>
                                          <p:spTgt spid="13"/>
                                        </p:tgtEl>
                                      </p:cBhvr>
                                    </p:animEffect>
                                    <p:set>
                                      <p:cBhvr>
                                        <p:cTn id="64" dur="1" fill="hold">
                                          <p:stCondLst>
                                            <p:cond delay="499"/>
                                          </p:stCondLst>
                                        </p:cTn>
                                        <p:tgtEl>
                                          <p:spTgt spid="13"/>
                                        </p:tgtEl>
                                        <p:attrNameLst>
                                          <p:attrName>style.visibility</p:attrName>
                                        </p:attrNameLst>
                                      </p:cBhvr>
                                      <p:to>
                                        <p:strVal val="hidden"/>
                                      </p:to>
                                    </p:set>
                                  </p:childTnLst>
                                </p:cTn>
                              </p:par>
                            </p:childTnLst>
                          </p:cTn>
                        </p:par>
                        <p:par>
                          <p:cTn id="65" fill="hold">
                            <p:stCondLst>
                              <p:cond delay="2000"/>
                            </p:stCondLst>
                            <p:childTnLst>
                              <p:par>
                                <p:cTn id="66" presetID="2" presetClass="entr" presetSubtype="8" fill="hold" nodeType="afterEffect">
                                  <p:stCondLst>
                                    <p:cond delay="0"/>
                                  </p:stCondLst>
                                  <p:childTnLst>
                                    <p:set>
                                      <p:cBhvr>
                                        <p:cTn id="67" dur="1" fill="hold">
                                          <p:stCondLst>
                                            <p:cond delay="0"/>
                                          </p:stCondLst>
                                        </p:cTn>
                                        <p:tgtEl>
                                          <p:spTgt spid="1029"/>
                                        </p:tgtEl>
                                        <p:attrNameLst>
                                          <p:attrName>style.visibility</p:attrName>
                                        </p:attrNameLst>
                                      </p:cBhvr>
                                      <p:to>
                                        <p:strVal val="visible"/>
                                      </p:to>
                                    </p:set>
                                    <p:anim calcmode="lin" valueType="num">
                                      <p:cBhvr additive="base">
                                        <p:cTn id="68" dur="500" fill="hold"/>
                                        <p:tgtEl>
                                          <p:spTgt spid="1029"/>
                                        </p:tgtEl>
                                        <p:attrNameLst>
                                          <p:attrName>ppt_x</p:attrName>
                                        </p:attrNameLst>
                                      </p:cBhvr>
                                      <p:tavLst>
                                        <p:tav tm="0">
                                          <p:val>
                                            <p:strVal val="0-#ppt_w/2"/>
                                          </p:val>
                                        </p:tav>
                                        <p:tav tm="100000">
                                          <p:val>
                                            <p:strVal val="#ppt_x"/>
                                          </p:val>
                                        </p:tav>
                                      </p:tavLst>
                                    </p:anim>
                                    <p:anim calcmode="lin" valueType="num">
                                      <p:cBhvr additive="base">
                                        <p:cTn id="69" dur="500" fill="hold"/>
                                        <p:tgtEl>
                                          <p:spTgt spid="1029"/>
                                        </p:tgtEl>
                                        <p:attrNameLst>
                                          <p:attrName>ppt_y</p:attrName>
                                        </p:attrNameLst>
                                      </p:cBhvr>
                                      <p:tavLst>
                                        <p:tav tm="0">
                                          <p:val>
                                            <p:strVal val="#ppt_y"/>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2" fill="hold" nodeType="clickEffect">
                                  <p:stCondLst>
                                    <p:cond delay="0"/>
                                  </p:stCondLst>
                                  <p:childTnLst>
                                    <p:set>
                                      <p:cBhvr>
                                        <p:cTn id="73" dur="1" fill="hold">
                                          <p:stCondLst>
                                            <p:cond delay="0"/>
                                          </p:stCondLst>
                                        </p:cTn>
                                        <p:tgtEl>
                                          <p:spTgt spid="1030"/>
                                        </p:tgtEl>
                                        <p:attrNameLst>
                                          <p:attrName>style.visibility</p:attrName>
                                        </p:attrNameLst>
                                      </p:cBhvr>
                                      <p:to>
                                        <p:strVal val="visible"/>
                                      </p:to>
                                    </p:set>
                                    <p:anim calcmode="lin" valueType="num">
                                      <p:cBhvr additive="base">
                                        <p:cTn id="74" dur="500" fill="hold"/>
                                        <p:tgtEl>
                                          <p:spTgt spid="1030"/>
                                        </p:tgtEl>
                                        <p:attrNameLst>
                                          <p:attrName>ppt_x</p:attrName>
                                        </p:attrNameLst>
                                      </p:cBhvr>
                                      <p:tavLst>
                                        <p:tav tm="0">
                                          <p:val>
                                            <p:strVal val="1+#ppt_w/2"/>
                                          </p:val>
                                        </p:tav>
                                        <p:tav tm="100000">
                                          <p:val>
                                            <p:strVal val="#ppt_x"/>
                                          </p:val>
                                        </p:tav>
                                      </p:tavLst>
                                    </p:anim>
                                    <p:anim calcmode="lin" valueType="num">
                                      <p:cBhvr additive="base">
                                        <p:cTn id="75" dur="500" fill="hold"/>
                                        <p:tgtEl>
                                          <p:spTgt spid="1030"/>
                                        </p:tgtEl>
                                        <p:attrNameLst>
                                          <p:attrName>ppt_y</p:attrName>
                                        </p:attrNameLst>
                                      </p:cBhvr>
                                      <p:tavLst>
                                        <p:tav tm="0">
                                          <p:val>
                                            <p:strVal val="#ppt_y"/>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nodeType="clickEffect">
                                  <p:stCondLst>
                                    <p:cond delay="0"/>
                                  </p:stCondLst>
                                  <p:childTnLst>
                                    <p:animEffect transition="out" filter="fade">
                                      <p:cBhvr>
                                        <p:cTn id="79" dur="500"/>
                                        <p:tgtEl>
                                          <p:spTgt spid="1026"/>
                                        </p:tgtEl>
                                      </p:cBhvr>
                                    </p:animEffect>
                                    <p:set>
                                      <p:cBhvr>
                                        <p:cTn id="80" dur="1" fill="hold">
                                          <p:stCondLst>
                                            <p:cond delay="499"/>
                                          </p:stCondLst>
                                        </p:cTn>
                                        <p:tgtEl>
                                          <p:spTgt spid="1026"/>
                                        </p:tgtEl>
                                        <p:attrNameLst>
                                          <p:attrName>style.visibility</p:attrName>
                                        </p:attrNameLst>
                                      </p:cBhvr>
                                      <p:to>
                                        <p:strVal val="hidden"/>
                                      </p:to>
                                    </p:set>
                                  </p:childTnLst>
                                </p:cTn>
                              </p:par>
                              <p:par>
                                <p:cTn id="81" presetID="10" presetClass="exit" presetSubtype="0" fill="hold" nodeType="withEffect">
                                  <p:stCondLst>
                                    <p:cond delay="0"/>
                                  </p:stCondLst>
                                  <p:childTnLst>
                                    <p:animEffect transition="out" filter="fade">
                                      <p:cBhvr>
                                        <p:cTn id="82" dur="500"/>
                                        <p:tgtEl>
                                          <p:spTgt spid="1028"/>
                                        </p:tgtEl>
                                      </p:cBhvr>
                                    </p:animEffect>
                                    <p:set>
                                      <p:cBhvr>
                                        <p:cTn id="83" dur="1" fill="hold">
                                          <p:stCondLst>
                                            <p:cond delay="499"/>
                                          </p:stCondLst>
                                        </p:cTn>
                                        <p:tgtEl>
                                          <p:spTgt spid="1028"/>
                                        </p:tgtEl>
                                        <p:attrNameLst>
                                          <p:attrName>style.visibility</p:attrName>
                                        </p:attrNameLst>
                                      </p:cBhvr>
                                      <p:to>
                                        <p:strVal val="hidden"/>
                                      </p:to>
                                    </p:set>
                                  </p:childTnLst>
                                </p:cTn>
                              </p:par>
                              <p:par>
                                <p:cTn id="84" presetID="10" presetClass="exit" presetSubtype="0" fill="hold" nodeType="withEffect">
                                  <p:stCondLst>
                                    <p:cond delay="0"/>
                                  </p:stCondLst>
                                  <p:childTnLst>
                                    <p:animEffect transition="out" filter="fade">
                                      <p:cBhvr>
                                        <p:cTn id="85" dur="500"/>
                                        <p:tgtEl>
                                          <p:spTgt spid="1029"/>
                                        </p:tgtEl>
                                      </p:cBhvr>
                                    </p:animEffect>
                                    <p:set>
                                      <p:cBhvr>
                                        <p:cTn id="86" dur="1" fill="hold">
                                          <p:stCondLst>
                                            <p:cond delay="499"/>
                                          </p:stCondLst>
                                        </p:cTn>
                                        <p:tgtEl>
                                          <p:spTgt spid="1029"/>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1030"/>
                                        </p:tgtEl>
                                      </p:cBhvr>
                                    </p:animEffect>
                                    <p:set>
                                      <p:cBhvr>
                                        <p:cTn id="89" dur="1" fill="hold">
                                          <p:stCondLst>
                                            <p:cond delay="499"/>
                                          </p:stCondLst>
                                        </p:cTn>
                                        <p:tgtEl>
                                          <p:spTgt spid="1030"/>
                                        </p:tgtEl>
                                        <p:attrNameLst>
                                          <p:attrName>style.visibility</p:attrName>
                                        </p:attrNameLst>
                                      </p:cBhvr>
                                      <p:to>
                                        <p:strVal val="hidden"/>
                                      </p:to>
                                    </p:set>
                                  </p:childTnLst>
                                </p:cTn>
                              </p:par>
                            </p:childTnLst>
                          </p:cTn>
                        </p:par>
                        <p:par>
                          <p:cTn id="90" fill="hold">
                            <p:stCondLst>
                              <p:cond delay="500"/>
                            </p:stCondLst>
                            <p:childTnLst>
                              <p:par>
                                <p:cTn id="91" presetID="9" presetClass="entr" presetSubtype="0" fill="hold" nodeType="afterEffect">
                                  <p:stCondLst>
                                    <p:cond delay="0"/>
                                  </p:stCondLst>
                                  <p:childTnLst>
                                    <p:set>
                                      <p:cBhvr>
                                        <p:cTn id="92" dur="1" fill="hold">
                                          <p:stCondLst>
                                            <p:cond delay="0"/>
                                          </p:stCondLst>
                                        </p:cTn>
                                        <p:tgtEl>
                                          <p:spTgt spid="2">
                                            <p:txEl>
                                              <p:pRg st="6" end="6"/>
                                            </p:txEl>
                                          </p:spTgt>
                                        </p:tgtEl>
                                        <p:attrNameLst>
                                          <p:attrName>style.visibility</p:attrName>
                                        </p:attrNameLst>
                                      </p:cBhvr>
                                      <p:to>
                                        <p:strVal val="visible"/>
                                      </p:to>
                                    </p:set>
                                    <p:animEffect transition="in" filter="dissolve">
                                      <p:cBhvr>
                                        <p:cTn id="93" dur="500"/>
                                        <p:tgtEl>
                                          <p:spTgt spid="2">
                                            <p:txEl>
                                              <p:pRg st="6" end="6"/>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9" presetClass="entr" presetSubtype="0" fill="hold" nodeType="clickEffect">
                                  <p:stCondLst>
                                    <p:cond delay="0"/>
                                  </p:stCondLst>
                                  <p:childTnLst>
                                    <p:set>
                                      <p:cBhvr>
                                        <p:cTn id="97" dur="1" fill="hold">
                                          <p:stCondLst>
                                            <p:cond delay="0"/>
                                          </p:stCondLst>
                                        </p:cTn>
                                        <p:tgtEl>
                                          <p:spTgt spid="2">
                                            <p:txEl>
                                              <p:pRg st="7" end="7"/>
                                            </p:txEl>
                                          </p:spTgt>
                                        </p:tgtEl>
                                        <p:attrNameLst>
                                          <p:attrName>style.visibility</p:attrName>
                                        </p:attrNameLst>
                                      </p:cBhvr>
                                      <p:to>
                                        <p:strVal val="visible"/>
                                      </p:to>
                                    </p:set>
                                    <p:animEffect transition="in" filter="dissolve">
                                      <p:cBhvr>
                                        <p:cTn id="98" dur="500"/>
                                        <p:tgtEl>
                                          <p:spTgt spid="2">
                                            <p:txEl>
                                              <p:pRg st="7" end="7"/>
                                            </p:txEl>
                                          </p:spTgt>
                                        </p:tgtEl>
                                      </p:cBhvr>
                                    </p:animEffect>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2050"/>
                                        </p:tgtEl>
                                        <p:attrNameLst>
                                          <p:attrName>style.visibility</p:attrName>
                                        </p:attrNameLst>
                                      </p:cBhvr>
                                      <p:to>
                                        <p:strVal val="visible"/>
                                      </p:to>
                                    </p:set>
                                    <p:anim calcmode="lin" valueType="num">
                                      <p:cBhvr additive="base">
                                        <p:cTn id="103" dur="500" fill="hold"/>
                                        <p:tgtEl>
                                          <p:spTgt spid="2050"/>
                                        </p:tgtEl>
                                        <p:attrNameLst>
                                          <p:attrName>ppt_x</p:attrName>
                                        </p:attrNameLst>
                                      </p:cBhvr>
                                      <p:tavLst>
                                        <p:tav tm="0">
                                          <p:val>
                                            <p:strVal val="#ppt_x"/>
                                          </p:val>
                                        </p:tav>
                                        <p:tav tm="100000">
                                          <p:val>
                                            <p:strVal val="#ppt_x"/>
                                          </p:val>
                                        </p:tav>
                                      </p:tavLst>
                                    </p:anim>
                                    <p:anim calcmode="lin" valueType="num">
                                      <p:cBhvr additive="base">
                                        <p:cTn id="104" dur="500" fill="hold"/>
                                        <p:tgtEl>
                                          <p:spTgt spid="2050"/>
                                        </p:tgtEl>
                                        <p:attrNameLst>
                                          <p:attrName>ppt_y</p:attrName>
                                        </p:attrNameLst>
                                      </p:cBhvr>
                                      <p:tavLst>
                                        <p:tav tm="0">
                                          <p:val>
                                            <p:strVal val="1+#ppt_h/2"/>
                                          </p:val>
                                        </p:tav>
                                        <p:tav tm="100000">
                                          <p:val>
                                            <p:strVal val="#ppt_y"/>
                                          </p:val>
                                        </p:tav>
                                      </p:tavLst>
                                    </p:anim>
                                  </p:childTnLst>
                                </p:cTn>
                              </p:par>
                            </p:childTnLst>
                          </p:cTn>
                        </p:par>
                        <p:par>
                          <p:cTn id="105" fill="hold">
                            <p:stCondLst>
                              <p:cond delay="500"/>
                            </p:stCondLst>
                            <p:childTnLst>
                              <p:par>
                                <p:cTn id="106" presetID="2" presetClass="entr" presetSubtype="4" fill="hold" nodeType="afterEffect">
                                  <p:stCondLst>
                                    <p:cond delay="0"/>
                                  </p:stCondLst>
                                  <p:childTnLst>
                                    <p:set>
                                      <p:cBhvr>
                                        <p:cTn id="107" dur="1" fill="hold">
                                          <p:stCondLst>
                                            <p:cond delay="0"/>
                                          </p:stCondLst>
                                        </p:cTn>
                                        <p:tgtEl>
                                          <p:spTgt spid="2051"/>
                                        </p:tgtEl>
                                        <p:attrNameLst>
                                          <p:attrName>style.visibility</p:attrName>
                                        </p:attrNameLst>
                                      </p:cBhvr>
                                      <p:to>
                                        <p:strVal val="visible"/>
                                      </p:to>
                                    </p:set>
                                    <p:anim calcmode="lin" valueType="num">
                                      <p:cBhvr additive="base">
                                        <p:cTn id="108" dur="500" fill="hold"/>
                                        <p:tgtEl>
                                          <p:spTgt spid="2051"/>
                                        </p:tgtEl>
                                        <p:attrNameLst>
                                          <p:attrName>ppt_x</p:attrName>
                                        </p:attrNameLst>
                                      </p:cBhvr>
                                      <p:tavLst>
                                        <p:tav tm="0">
                                          <p:val>
                                            <p:strVal val="#ppt_x"/>
                                          </p:val>
                                        </p:tav>
                                        <p:tav tm="100000">
                                          <p:val>
                                            <p:strVal val="#ppt_x"/>
                                          </p:val>
                                        </p:tav>
                                      </p:tavLst>
                                    </p:anim>
                                    <p:anim calcmode="lin" valueType="num">
                                      <p:cBhvr additive="base">
                                        <p:cTn id="109"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42" presetClass="entr" presetSubtype="0" fill="hold" nodeType="clickEffect">
                                  <p:stCondLst>
                                    <p:cond delay="0"/>
                                  </p:stCondLst>
                                  <p:childTnLst>
                                    <p:set>
                                      <p:cBhvr>
                                        <p:cTn id="113" dur="1" fill="hold">
                                          <p:stCondLst>
                                            <p:cond delay="0"/>
                                          </p:stCondLst>
                                        </p:cTn>
                                        <p:tgtEl>
                                          <p:spTgt spid="2052"/>
                                        </p:tgtEl>
                                        <p:attrNameLst>
                                          <p:attrName>style.visibility</p:attrName>
                                        </p:attrNameLst>
                                      </p:cBhvr>
                                      <p:to>
                                        <p:strVal val="visible"/>
                                      </p:to>
                                    </p:set>
                                    <p:animEffect transition="in" filter="fade">
                                      <p:cBhvr>
                                        <p:cTn id="114" dur="1000"/>
                                        <p:tgtEl>
                                          <p:spTgt spid="2052"/>
                                        </p:tgtEl>
                                      </p:cBhvr>
                                    </p:animEffect>
                                    <p:anim calcmode="lin" valueType="num">
                                      <p:cBhvr>
                                        <p:cTn id="115" dur="1000" fill="hold"/>
                                        <p:tgtEl>
                                          <p:spTgt spid="2052"/>
                                        </p:tgtEl>
                                        <p:attrNameLst>
                                          <p:attrName>ppt_x</p:attrName>
                                        </p:attrNameLst>
                                      </p:cBhvr>
                                      <p:tavLst>
                                        <p:tav tm="0">
                                          <p:val>
                                            <p:strVal val="#ppt_x"/>
                                          </p:val>
                                        </p:tav>
                                        <p:tav tm="100000">
                                          <p:val>
                                            <p:strVal val="#ppt_x"/>
                                          </p:val>
                                        </p:tav>
                                      </p:tavLst>
                                    </p:anim>
                                    <p:anim calcmode="lin" valueType="num">
                                      <p:cBhvr>
                                        <p:cTn id="116" dur="1000" fill="hold"/>
                                        <p:tgtEl>
                                          <p:spTgt spid="2052"/>
                                        </p:tgtEl>
                                        <p:attrNameLst>
                                          <p:attrName>ppt_y</p:attrName>
                                        </p:attrNameLst>
                                      </p:cBhvr>
                                      <p:tavLst>
                                        <p:tav tm="0">
                                          <p:val>
                                            <p:strVal val="#ppt_y+.1"/>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2053"/>
                                        </p:tgtEl>
                                        <p:attrNameLst>
                                          <p:attrName>style.visibility</p:attrName>
                                        </p:attrNameLst>
                                      </p:cBhvr>
                                      <p:to>
                                        <p:strVal val="visible"/>
                                      </p:to>
                                    </p:set>
                                    <p:animEffect transition="in" filter="fade">
                                      <p:cBhvr>
                                        <p:cTn id="121" dur="500"/>
                                        <p:tgtEl>
                                          <p:spTgt spid="2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3" grpId="0" animBg="1"/>
      <p:bldP spid="13"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Context: CPS, Industry 4.0, IoT, Security Challenges</a:t>
            </a:r>
          </a:p>
          <a:p>
            <a:endParaRPr lang="en-US" dirty="0" smtClean="0"/>
          </a:p>
          <a:p>
            <a:r>
              <a:rPr lang="en-US" dirty="0" smtClean="0"/>
              <a:t>Threat Model for </a:t>
            </a:r>
            <a:r>
              <a:rPr lang="en-US" dirty="0"/>
              <a:t>Medical IoT </a:t>
            </a:r>
            <a:r>
              <a:rPr lang="en-US" dirty="0" smtClean="0"/>
              <a:t>Devices</a:t>
            </a:r>
          </a:p>
          <a:p>
            <a:endParaRPr lang="en-US" dirty="0" smtClean="0"/>
          </a:p>
          <a:p>
            <a:r>
              <a:rPr lang="en-US" dirty="0" smtClean="0"/>
              <a:t>Regulatory background for Cybersecurity on Medical Devices</a:t>
            </a:r>
          </a:p>
          <a:p>
            <a:endParaRPr lang="en-US" dirty="0"/>
          </a:p>
          <a:p>
            <a:r>
              <a:rPr lang="en-US" dirty="0" smtClean="0"/>
              <a:t>Suggestions for improvements</a:t>
            </a:r>
          </a:p>
          <a:p>
            <a:endParaRPr lang="en-US" dirty="0" smtClean="0"/>
          </a:p>
        </p:txBody>
      </p:sp>
      <p:sp>
        <p:nvSpPr>
          <p:cNvPr id="3" name="Title 2"/>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86416505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962864" y="897869"/>
            <a:ext cx="6741907" cy="3704115"/>
          </a:xfrm>
        </p:spPr>
        <p:txBody>
          <a:bodyPr/>
          <a:lstStyle/>
          <a:p>
            <a:r>
              <a:rPr lang="en-GB" dirty="0" smtClean="0"/>
              <a:t>Tendency of moving care from facilities to home</a:t>
            </a:r>
          </a:p>
          <a:p>
            <a:endParaRPr lang="en-GB" dirty="0" smtClean="0"/>
          </a:p>
          <a:p>
            <a:r>
              <a:rPr lang="en-GB" dirty="0" smtClean="0"/>
              <a:t>USB attacks</a:t>
            </a:r>
          </a:p>
          <a:p>
            <a:pPr lvl="1"/>
            <a:r>
              <a:rPr lang="en-GB" dirty="0" smtClean="0"/>
              <a:t>“</a:t>
            </a:r>
            <a:r>
              <a:rPr lang="en-GB" dirty="0" err="1" smtClean="0"/>
              <a:t>BadUSB</a:t>
            </a:r>
            <a:r>
              <a:rPr lang="en-GB" dirty="0" smtClean="0"/>
              <a:t>” attacks on the host OS</a:t>
            </a:r>
          </a:p>
          <a:p>
            <a:pPr lvl="1"/>
            <a:r>
              <a:rPr lang="en-GB" dirty="0" smtClean="0"/>
              <a:t>Serial Ports on medical devices</a:t>
            </a:r>
          </a:p>
          <a:p>
            <a:pPr lvl="1"/>
            <a:endParaRPr lang="en-GB" dirty="0"/>
          </a:p>
          <a:p>
            <a:r>
              <a:rPr lang="en-GB" dirty="0" smtClean="0"/>
              <a:t>Indirectly, what is the status of the healthcare facility’s network?</a:t>
            </a:r>
          </a:p>
          <a:p>
            <a:pPr lvl="1"/>
            <a:r>
              <a:rPr lang="en-GB" dirty="0" smtClean="0"/>
              <a:t>Serial-to-Ethernet or Serial-to-Wi-Fi converter</a:t>
            </a:r>
          </a:p>
          <a:p>
            <a:pPr lvl="1"/>
            <a:r>
              <a:rPr lang="en-GB" dirty="0" smtClean="0"/>
              <a:t>SANS Healthcare Cyber threat Report</a:t>
            </a:r>
          </a:p>
          <a:p>
            <a:pPr lvl="1"/>
            <a:r>
              <a:rPr lang="en-GB" dirty="0" smtClean="0"/>
              <a:t>Forced evolution over IPv6</a:t>
            </a:r>
          </a:p>
          <a:p>
            <a:pPr lvl="1"/>
            <a:r>
              <a:rPr lang="en-GB" dirty="0" smtClean="0"/>
              <a:t>81% of healthcare facilities in the US had a security incident</a:t>
            </a:r>
            <a:endParaRPr lang="en-GB" dirty="0"/>
          </a:p>
        </p:txBody>
      </p:sp>
      <p:sp>
        <p:nvSpPr>
          <p:cNvPr id="3" name="Title 2"/>
          <p:cNvSpPr>
            <a:spLocks noGrp="1"/>
          </p:cNvSpPr>
          <p:nvPr>
            <p:ph type="title"/>
          </p:nvPr>
        </p:nvSpPr>
        <p:spPr/>
        <p:txBody>
          <a:bodyPr/>
          <a:lstStyle/>
          <a:p>
            <a:r>
              <a:rPr lang="en-GB" dirty="0" smtClean="0"/>
              <a:t>Interfaces’ Attacks</a:t>
            </a:r>
            <a:endParaRPr lang="en-GB" dirty="0"/>
          </a:p>
        </p:txBody>
      </p:sp>
    </p:spTree>
    <p:extLst>
      <p:ext uri="{BB962C8B-B14F-4D97-AF65-F5344CB8AC3E}">
        <p14:creationId xmlns:p14="http://schemas.microsoft.com/office/powerpoint/2010/main" val="1067460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dissolv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dissolv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dissolve">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dissolve">
                                      <p:cBhvr>
                                        <p:cTn id="27" dur="500"/>
                                        <p:tgtEl>
                                          <p:spTgt spid="2">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dissolve">
                                      <p:cBhvr>
                                        <p:cTn id="32" dur="500"/>
                                        <p:tgtEl>
                                          <p:spTgt spid="2">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Effect transition="in" filter="dissolve">
                                      <p:cBhvr>
                                        <p:cTn id="37" dur="500"/>
                                        <p:tgtEl>
                                          <p:spTgt spid="2">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2">
                                            <p:txEl>
                                              <p:pRg st="9" end="9"/>
                                            </p:txEl>
                                          </p:spTgt>
                                        </p:tgtEl>
                                        <p:attrNameLst>
                                          <p:attrName>style.visibility</p:attrName>
                                        </p:attrNameLst>
                                      </p:cBhvr>
                                      <p:to>
                                        <p:strVal val="visible"/>
                                      </p:to>
                                    </p:set>
                                    <p:animEffect transition="in" filter="dissolve">
                                      <p:cBhvr>
                                        <p:cTn id="42" dur="500"/>
                                        <p:tgtEl>
                                          <p:spTgt spid="2">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animEffect transition="in" filter="dissolve">
                                      <p:cBhvr>
                                        <p:cTn id="47"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Everything has an “App”</a:t>
            </a:r>
          </a:p>
          <a:p>
            <a:endParaRPr lang="en-GB" dirty="0"/>
          </a:p>
          <a:p>
            <a:r>
              <a:rPr lang="en-GB" dirty="0" smtClean="0"/>
              <a:t>Disconnection between perception and reality</a:t>
            </a:r>
          </a:p>
          <a:p>
            <a:endParaRPr lang="en-GB" dirty="0"/>
          </a:p>
          <a:p>
            <a:r>
              <a:rPr lang="en-GB" dirty="0" smtClean="0"/>
              <a:t>Analysis of 126 </a:t>
            </a:r>
            <a:r>
              <a:rPr lang="en-GB" dirty="0"/>
              <a:t>popular mobile health and mobile finance </a:t>
            </a:r>
            <a:r>
              <a:rPr lang="en-GB" dirty="0" smtClean="0"/>
              <a:t>apps from US, UK, Germany, Japan (71 health)</a:t>
            </a:r>
          </a:p>
          <a:p>
            <a:pPr lvl="1"/>
            <a:r>
              <a:rPr lang="en-GB" dirty="0" smtClean="0"/>
              <a:t>87% executives feel their Apps are secure enough</a:t>
            </a:r>
          </a:p>
          <a:p>
            <a:pPr lvl="1"/>
            <a:r>
              <a:rPr lang="en-GB" dirty="0" smtClean="0"/>
              <a:t>90% (86% health) had critical security vulnerabilities</a:t>
            </a:r>
          </a:p>
          <a:p>
            <a:pPr lvl="1"/>
            <a:r>
              <a:rPr lang="en-GB" dirty="0" smtClean="0"/>
              <a:t>98</a:t>
            </a:r>
            <a:r>
              <a:rPr lang="en-GB" dirty="0"/>
              <a:t>% </a:t>
            </a:r>
            <a:r>
              <a:rPr lang="en-GB" dirty="0" smtClean="0"/>
              <a:t>(97% </a:t>
            </a:r>
            <a:r>
              <a:rPr lang="en-GB" dirty="0"/>
              <a:t>health) lacked </a:t>
            </a:r>
            <a:r>
              <a:rPr lang="en-GB" dirty="0" smtClean="0"/>
              <a:t>software integrity protection</a:t>
            </a:r>
          </a:p>
          <a:p>
            <a:pPr lvl="1"/>
            <a:r>
              <a:rPr lang="en-GB" dirty="0" smtClean="0"/>
              <a:t>83% (79% </a:t>
            </a:r>
            <a:r>
              <a:rPr lang="en-GB" dirty="0"/>
              <a:t>health) </a:t>
            </a:r>
            <a:r>
              <a:rPr lang="en-GB" dirty="0" smtClean="0"/>
              <a:t>had data leakage / data transport broken</a:t>
            </a:r>
          </a:p>
          <a:p>
            <a:pPr lvl="1"/>
            <a:r>
              <a:rPr lang="en-GB" dirty="0" smtClean="0"/>
              <a:t>All were approved by FDA and NHS</a:t>
            </a:r>
          </a:p>
        </p:txBody>
      </p:sp>
      <p:sp>
        <p:nvSpPr>
          <p:cNvPr id="3" name="Title 2"/>
          <p:cNvSpPr>
            <a:spLocks noGrp="1"/>
          </p:cNvSpPr>
          <p:nvPr>
            <p:ph type="title"/>
          </p:nvPr>
        </p:nvSpPr>
        <p:spPr/>
        <p:txBody>
          <a:bodyPr/>
          <a:lstStyle/>
          <a:p>
            <a:r>
              <a:rPr lang="en-GB" dirty="0" smtClean="0"/>
              <a:t>Applications’ Security</a:t>
            </a:r>
            <a:endParaRPr lang="en-GB" dirty="0"/>
          </a:p>
        </p:txBody>
      </p:sp>
    </p:spTree>
    <p:extLst>
      <p:ext uri="{BB962C8B-B14F-4D97-AF65-F5344CB8AC3E}">
        <p14:creationId xmlns:p14="http://schemas.microsoft.com/office/powerpoint/2010/main" val="1048276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dissolv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dissolve">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dissolve">
                                      <p:cBhvr>
                                        <p:cTn id="22" dur="500"/>
                                        <p:tgtEl>
                                          <p:spTgt spid="2">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dissolve">
                                      <p:cBhvr>
                                        <p:cTn id="27" dur="500"/>
                                        <p:tgtEl>
                                          <p:spTgt spid="2">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dissolve">
                                      <p:cBhvr>
                                        <p:cTn id="32" dur="500"/>
                                        <p:tgtEl>
                                          <p:spTgt spid="2">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Effect transition="in" filter="dissolve">
                                      <p:cBhvr>
                                        <p:cTn id="37" dur="500"/>
                                        <p:tgtEl>
                                          <p:spTgt spid="2">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2">
                                            <p:txEl>
                                              <p:pRg st="9" end="9"/>
                                            </p:txEl>
                                          </p:spTgt>
                                        </p:tgtEl>
                                        <p:attrNameLst>
                                          <p:attrName>style.visibility</p:attrName>
                                        </p:attrNameLst>
                                      </p:cBhvr>
                                      <p:to>
                                        <p:strVal val="visible"/>
                                      </p:to>
                                    </p:set>
                                    <p:animEffect transition="in" filter="dissolve">
                                      <p:cBhvr>
                                        <p:cTn id="42"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944892" y="897869"/>
            <a:ext cx="6741907" cy="4006640"/>
          </a:xfrm>
        </p:spPr>
        <p:txBody>
          <a:bodyPr/>
          <a:lstStyle/>
          <a:p>
            <a:r>
              <a:rPr lang="en-GB" dirty="0" smtClean="0"/>
              <a:t>HIPAA Security Rule/HITECH/NIST Cybersecurity Framework</a:t>
            </a:r>
          </a:p>
          <a:p>
            <a:r>
              <a:rPr lang="en-GB" dirty="0" smtClean="0"/>
              <a:t>European Network and Information Security (NIS) directive</a:t>
            </a:r>
          </a:p>
          <a:p>
            <a:endParaRPr lang="en-GB" dirty="0"/>
          </a:p>
          <a:p>
            <a:r>
              <a:rPr lang="en-GB" dirty="0" smtClean="0"/>
              <a:t>Authentication can depend on the kind of transport network used</a:t>
            </a:r>
          </a:p>
          <a:p>
            <a:endParaRPr lang="en-GB" dirty="0"/>
          </a:p>
          <a:p>
            <a:r>
              <a:rPr lang="en-GB" dirty="0" smtClean="0"/>
              <a:t>Sniffing of traffic can reveal attack vectors to be used against the backend</a:t>
            </a:r>
          </a:p>
          <a:p>
            <a:endParaRPr lang="en-GB" dirty="0" smtClean="0"/>
          </a:p>
          <a:p>
            <a:r>
              <a:rPr lang="en-GB" dirty="0" smtClean="0"/>
              <a:t>Healthcare industry is a popular – and growing – target</a:t>
            </a:r>
            <a:endParaRPr lang="en-GB" dirty="0"/>
          </a:p>
          <a:p>
            <a:pPr lvl="1"/>
            <a:r>
              <a:rPr lang="en-GB" dirty="0" smtClean="0"/>
              <a:t>Credit card can be replaced – PHI/PII data cannot</a:t>
            </a:r>
          </a:p>
          <a:p>
            <a:pPr lvl="1"/>
            <a:r>
              <a:rPr lang="en-GB" dirty="0" smtClean="0"/>
              <a:t>Cost of notifications</a:t>
            </a:r>
          </a:p>
          <a:p>
            <a:pPr lvl="1"/>
            <a:r>
              <a:rPr lang="en-GB" dirty="0" smtClean="0"/>
              <a:t>Post breach costs (e.g. customers’ churn)</a:t>
            </a:r>
          </a:p>
        </p:txBody>
      </p:sp>
      <p:sp>
        <p:nvSpPr>
          <p:cNvPr id="3" name="Title 2"/>
          <p:cNvSpPr>
            <a:spLocks noGrp="1"/>
          </p:cNvSpPr>
          <p:nvPr>
            <p:ph type="title"/>
          </p:nvPr>
        </p:nvSpPr>
        <p:spPr/>
        <p:txBody>
          <a:bodyPr/>
          <a:lstStyle/>
          <a:p>
            <a:r>
              <a:rPr lang="en-GB" dirty="0" smtClean="0"/>
              <a:t>Backend Security</a:t>
            </a:r>
            <a:endParaRPr lang="en-GB" dirty="0"/>
          </a:p>
        </p:txBody>
      </p:sp>
    </p:spTree>
    <p:extLst>
      <p:ext uri="{BB962C8B-B14F-4D97-AF65-F5344CB8AC3E}">
        <p14:creationId xmlns:p14="http://schemas.microsoft.com/office/powerpoint/2010/main" val="201391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dissolv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dissolve">
                                      <p:cBhvr>
                                        <p:cTn id="22" dur="500"/>
                                        <p:tgtEl>
                                          <p:spTgt spid="2">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dissolve">
                                      <p:cBhvr>
                                        <p:cTn id="27" dur="500"/>
                                        <p:tgtEl>
                                          <p:spTgt spid="2">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
                                            <p:txEl>
                                              <p:pRg st="8" end="8"/>
                                            </p:txEl>
                                          </p:spTgt>
                                        </p:tgtEl>
                                        <p:attrNameLst>
                                          <p:attrName>style.visibility</p:attrName>
                                        </p:attrNameLst>
                                      </p:cBhvr>
                                      <p:to>
                                        <p:strVal val="visible"/>
                                      </p:to>
                                    </p:set>
                                    <p:animEffect transition="in" filter="dissolve">
                                      <p:cBhvr>
                                        <p:cTn id="32" dur="500"/>
                                        <p:tgtEl>
                                          <p:spTgt spid="2">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animEffect transition="in" filter="dissolve">
                                      <p:cBhvr>
                                        <p:cTn id="37" dur="500"/>
                                        <p:tgtEl>
                                          <p:spTgt spid="2">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2">
                                            <p:txEl>
                                              <p:pRg st="10" end="10"/>
                                            </p:txEl>
                                          </p:spTgt>
                                        </p:tgtEl>
                                        <p:attrNameLst>
                                          <p:attrName>style.visibility</p:attrName>
                                        </p:attrNameLst>
                                      </p:cBhvr>
                                      <p:to>
                                        <p:strVal val="visible"/>
                                      </p:to>
                                    </p:set>
                                    <p:animEffect transition="in" filter="dissolve">
                                      <p:cBhvr>
                                        <p:cTn id="42"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67743" y="293465"/>
            <a:ext cx="6261100" cy="449580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094693" y="102965"/>
            <a:ext cx="6807200" cy="4876800"/>
          </a:xfrm>
          <a:prstGeom prst="rect">
            <a:avLst/>
          </a:prstGeom>
        </p:spPr>
      </p:pic>
    </p:spTree>
    <p:extLst>
      <p:ext uri="{BB962C8B-B14F-4D97-AF65-F5344CB8AC3E}">
        <p14:creationId xmlns:p14="http://schemas.microsoft.com/office/powerpoint/2010/main" val="1104077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6168" y="1498600"/>
            <a:ext cx="8242300" cy="2133600"/>
          </a:xfrm>
          <a:prstGeom prst="rect">
            <a:avLst/>
          </a:prstGeom>
        </p:spPr>
      </p:pic>
      <p:pic>
        <p:nvPicPr>
          <p:cNvPr id="3" name="Pictur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1268" y="1111250"/>
            <a:ext cx="7912100" cy="2908300"/>
          </a:xfrm>
          <a:prstGeom prst="rect">
            <a:avLst/>
          </a:prstGeom>
        </p:spPr>
      </p:pic>
    </p:spTree>
    <p:extLst>
      <p:ext uri="{BB962C8B-B14F-4D97-AF65-F5344CB8AC3E}">
        <p14:creationId xmlns:p14="http://schemas.microsoft.com/office/powerpoint/2010/main" val="86412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dissolv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962864" y="1017431"/>
            <a:ext cx="6741907" cy="3760631"/>
          </a:xfrm>
        </p:spPr>
        <p:txBody>
          <a:bodyPr/>
          <a:lstStyle/>
          <a:p>
            <a:r>
              <a:rPr lang="en-GB" dirty="0" smtClean="0"/>
              <a:t>“OWASP Top 10 for IoT”</a:t>
            </a:r>
          </a:p>
          <a:p>
            <a:r>
              <a:rPr lang="en-GB" dirty="0" smtClean="0"/>
              <a:t>Susceptible to MITM</a:t>
            </a:r>
          </a:p>
          <a:p>
            <a:pPr lvl="1"/>
            <a:r>
              <a:rPr lang="en-GB" dirty="0" smtClean="0"/>
              <a:t>Relatively easy </a:t>
            </a:r>
            <a:r>
              <a:rPr lang="en-GB" dirty="0"/>
              <a:t>to address in centralized </a:t>
            </a:r>
            <a:r>
              <a:rPr lang="en-GB" dirty="0" smtClean="0"/>
              <a:t>scenarios, but difficult </a:t>
            </a:r>
            <a:r>
              <a:rPr lang="en-GB" dirty="0"/>
              <a:t>to deploy in standalone </a:t>
            </a:r>
            <a:r>
              <a:rPr lang="en-GB" dirty="0" smtClean="0"/>
              <a:t>apps</a:t>
            </a:r>
          </a:p>
          <a:p>
            <a:r>
              <a:rPr lang="en-GB" dirty="0" smtClean="0"/>
              <a:t>Updating </a:t>
            </a:r>
            <a:r>
              <a:rPr lang="en-GB" dirty="0"/>
              <a:t>embedded devices </a:t>
            </a:r>
            <a:r>
              <a:rPr lang="en-GB" dirty="0" smtClean="0"/>
              <a:t>is trickier</a:t>
            </a:r>
            <a:endParaRPr lang="en-GB" dirty="0"/>
          </a:p>
          <a:p>
            <a:pPr lvl="1"/>
            <a:r>
              <a:rPr lang="en-GB" dirty="0" smtClean="0"/>
              <a:t>Unconventional </a:t>
            </a:r>
            <a:r>
              <a:rPr lang="en-GB" dirty="0"/>
              <a:t>constraints and </a:t>
            </a:r>
            <a:r>
              <a:rPr lang="en-GB" dirty="0" smtClean="0"/>
              <a:t>threats</a:t>
            </a:r>
          </a:p>
          <a:p>
            <a:pPr lvl="1"/>
            <a:r>
              <a:rPr lang="en-GB" dirty="0" smtClean="0"/>
              <a:t>New </a:t>
            </a:r>
            <a:r>
              <a:rPr lang="en-GB" dirty="0"/>
              <a:t>risks </a:t>
            </a:r>
          </a:p>
          <a:p>
            <a:r>
              <a:rPr lang="en-GB" dirty="0" smtClean="0"/>
              <a:t>Signed updates require PKI/always on system</a:t>
            </a:r>
          </a:p>
          <a:p>
            <a:r>
              <a:rPr lang="en-GB" dirty="0" smtClean="0"/>
              <a:t>Unsigned updates is the norm</a:t>
            </a:r>
          </a:p>
        </p:txBody>
      </p:sp>
      <p:sp>
        <p:nvSpPr>
          <p:cNvPr id="3" name="Title 2"/>
          <p:cNvSpPr>
            <a:spLocks noGrp="1"/>
          </p:cNvSpPr>
          <p:nvPr>
            <p:ph type="title"/>
          </p:nvPr>
        </p:nvSpPr>
        <p:spPr/>
        <p:txBody>
          <a:bodyPr/>
          <a:lstStyle/>
          <a:p>
            <a:r>
              <a:rPr lang="en-GB" dirty="0" smtClean="0"/>
              <a:t>Software Updates</a:t>
            </a:r>
            <a:endParaRPr lang="en-GB" dirty="0"/>
          </a:p>
        </p:txBody>
      </p:sp>
    </p:spTree>
    <p:extLst>
      <p:ext uri="{BB962C8B-B14F-4D97-AF65-F5344CB8AC3E}">
        <p14:creationId xmlns:p14="http://schemas.microsoft.com/office/powerpoint/2010/main" val="1959109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dissolv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dissolv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dissolv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dissolv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dissolv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dissolve">
                                      <p:cBhvr>
                                        <p:cTn id="4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User Interface Updates</a:t>
            </a:r>
            <a:endParaRPr lang="en-GB"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99342" y="748939"/>
            <a:ext cx="6375918" cy="3990484"/>
          </a:xfrm>
          <a:prstGeom prst="rect">
            <a:avLst/>
          </a:prstGeom>
        </p:spPr>
      </p:pic>
    </p:spTree>
    <p:extLst>
      <p:ext uri="{BB962C8B-B14F-4D97-AF65-F5344CB8AC3E}">
        <p14:creationId xmlns:p14="http://schemas.microsoft.com/office/powerpoint/2010/main" val="159617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40927" y="103031"/>
            <a:ext cx="6196738" cy="4597758"/>
          </a:xfrm>
          <a:prstGeom prst="rect">
            <a:avLst/>
          </a:prstGeom>
        </p:spPr>
      </p:pic>
    </p:spTree>
    <p:extLst>
      <p:ext uri="{BB962C8B-B14F-4D97-AF65-F5344CB8AC3E}">
        <p14:creationId xmlns:p14="http://schemas.microsoft.com/office/powerpoint/2010/main" val="9118290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97974" y="0"/>
            <a:ext cx="5830318" cy="5143500"/>
          </a:xfrm>
          <a:prstGeom prst="rect">
            <a:avLst/>
          </a:prstGeom>
        </p:spPr>
      </p:pic>
    </p:spTree>
    <p:extLst>
      <p:ext uri="{BB962C8B-B14F-4D97-AF65-F5344CB8AC3E}">
        <p14:creationId xmlns:p14="http://schemas.microsoft.com/office/powerpoint/2010/main" val="105513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89212" y="0"/>
            <a:ext cx="5831360" cy="4945487"/>
          </a:xfrm>
          <a:prstGeom prst="rect">
            <a:avLst/>
          </a:prstGeom>
        </p:spPr>
      </p:pic>
    </p:spTree>
    <p:extLst>
      <p:ext uri="{BB962C8B-B14F-4D97-AF65-F5344CB8AC3E}">
        <p14:creationId xmlns:p14="http://schemas.microsoft.com/office/powerpoint/2010/main" val="10123428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61375" y="2073552"/>
            <a:ext cx="7276563" cy="627359"/>
          </a:xfrm>
        </p:spPr>
        <p:txBody>
          <a:bodyPr/>
          <a:lstStyle/>
          <a:p>
            <a:pPr algn="ctr"/>
            <a:r>
              <a:rPr lang="en-US" dirty="0" smtClean="0"/>
              <a:t>CPS</a:t>
            </a:r>
            <a:r>
              <a:rPr lang="en-US" dirty="0"/>
              <a:t>, Industry 4.0, IoT, Security Challenges</a:t>
            </a:r>
          </a:p>
        </p:txBody>
      </p:sp>
    </p:spTree>
    <p:extLst>
      <p:ext uri="{BB962C8B-B14F-4D97-AF65-F5344CB8AC3E}">
        <p14:creationId xmlns:p14="http://schemas.microsoft.com/office/powerpoint/2010/main" val="4694701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60909" y="0"/>
            <a:ext cx="4336539" cy="5143500"/>
          </a:xfrm>
          <a:prstGeom prst="rect">
            <a:avLst/>
          </a:prstGeom>
        </p:spPr>
      </p:pic>
    </p:spTree>
    <p:extLst>
      <p:ext uri="{BB962C8B-B14F-4D97-AF65-F5344CB8AC3E}">
        <p14:creationId xmlns:p14="http://schemas.microsoft.com/office/powerpoint/2010/main" val="360572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07852" y="1365160"/>
            <a:ext cx="7436148" cy="2434107"/>
          </a:xfrm>
          <a:prstGeom prst="rect">
            <a:avLst/>
          </a:prstGeom>
        </p:spPr>
      </p:pic>
    </p:spTree>
    <p:extLst>
      <p:ext uri="{BB962C8B-B14F-4D97-AF65-F5344CB8AC3E}">
        <p14:creationId xmlns:p14="http://schemas.microsoft.com/office/powerpoint/2010/main" val="38707568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12672" y="270510"/>
            <a:ext cx="5560301" cy="4331474"/>
          </a:xfrm>
          <a:prstGeom prst="rect">
            <a:avLst/>
          </a:prstGeom>
        </p:spPr>
      </p:pic>
    </p:spTree>
    <p:extLst>
      <p:ext uri="{BB962C8B-B14F-4D97-AF65-F5344CB8AC3E}">
        <p14:creationId xmlns:p14="http://schemas.microsoft.com/office/powerpoint/2010/main" val="12801598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85420" y="0"/>
            <a:ext cx="7163331" cy="4538193"/>
          </a:xfrm>
          <a:prstGeom prst="rect">
            <a:avLst/>
          </a:prstGeom>
        </p:spPr>
      </p:pic>
    </p:spTree>
    <p:extLst>
      <p:ext uri="{BB962C8B-B14F-4D97-AF65-F5344CB8AC3E}">
        <p14:creationId xmlns:p14="http://schemas.microsoft.com/office/powerpoint/2010/main" val="4892923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673679" y="1197736"/>
            <a:ext cx="7470321" cy="2977976"/>
          </a:xfrm>
          <a:prstGeom prst="rect">
            <a:avLst/>
          </a:prstGeom>
        </p:spPr>
      </p:pic>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05096" y="1197736"/>
            <a:ext cx="7431934" cy="2872951"/>
          </a:xfrm>
          <a:prstGeom prst="rect">
            <a:avLst/>
          </a:prstGeom>
        </p:spPr>
      </p:pic>
    </p:spTree>
    <p:extLst>
      <p:ext uri="{BB962C8B-B14F-4D97-AF65-F5344CB8AC3E}">
        <p14:creationId xmlns:p14="http://schemas.microsoft.com/office/powerpoint/2010/main" val="987086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nodeType="clickEffect">
                                  <p:stCondLst>
                                    <p:cond delay="0"/>
                                  </p:stCondLst>
                                  <p:childTnLst>
                                    <p:anim calcmode="lin" valueType="num">
                                      <p:cBhvr additive="base">
                                        <p:cTn id="12" dur="500"/>
                                        <p:tgtEl>
                                          <p:spTgt spid="6"/>
                                        </p:tgtEl>
                                        <p:attrNameLst>
                                          <p:attrName>ppt_x</p:attrName>
                                        </p:attrNameLst>
                                      </p:cBhvr>
                                      <p:tavLst>
                                        <p:tav tm="0">
                                          <p:val>
                                            <p:strVal val="ppt_x"/>
                                          </p:val>
                                        </p:tav>
                                        <p:tav tm="100000">
                                          <p:val>
                                            <p:strVal val="1+ppt_w/2"/>
                                          </p:val>
                                        </p:tav>
                                      </p:tavLst>
                                    </p:anim>
                                    <p:anim calcmode="lin" valueType="num">
                                      <p:cBhvr additive="base">
                                        <p:cTn id="13" dur="500"/>
                                        <p:tgtEl>
                                          <p:spTgt spid="6"/>
                                        </p:tgtEl>
                                        <p:attrNameLst>
                                          <p:attrName>ppt_y</p:attrName>
                                        </p:attrNameLst>
                                      </p:cBhvr>
                                      <p:tavLst>
                                        <p:tav tm="0">
                                          <p:val>
                                            <p:strVal val="ppt_y"/>
                                          </p:val>
                                        </p:tav>
                                        <p:tav tm="100000">
                                          <p:val>
                                            <p:strVal val="ppt_y"/>
                                          </p:val>
                                        </p:tav>
                                      </p:tavLst>
                                    </p:anim>
                                    <p:set>
                                      <p:cBhvr>
                                        <p:cTn id="14" dur="1" fill="hold">
                                          <p:stCondLst>
                                            <p:cond delay="499"/>
                                          </p:stCondLst>
                                        </p:cTn>
                                        <p:tgtEl>
                                          <p:spTgt spid="6"/>
                                        </p:tgtEl>
                                        <p:attrNameLst>
                                          <p:attrName>style.visibility</p:attrName>
                                        </p:attrNameLst>
                                      </p:cBhvr>
                                      <p:to>
                                        <p:strVal val="hidden"/>
                                      </p:to>
                                    </p:set>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xit" presetSubtype="4" fill="hold" nodeType="clickEffect">
                                  <p:stCondLst>
                                    <p:cond delay="0"/>
                                  </p:stCondLst>
                                  <p:childTnLst>
                                    <p:anim calcmode="lin" valueType="num">
                                      <p:cBhvr additive="base">
                                        <p:cTn id="23" dur="500"/>
                                        <p:tgtEl>
                                          <p:spTgt spid="9"/>
                                        </p:tgtEl>
                                        <p:attrNameLst>
                                          <p:attrName>ppt_x</p:attrName>
                                        </p:attrNameLst>
                                      </p:cBhvr>
                                      <p:tavLst>
                                        <p:tav tm="0">
                                          <p:val>
                                            <p:strVal val="ppt_x"/>
                                          </p:val>
                                        </p:tav>
                                        <p:tav tm="100000">
                                          <p:val>
                                            <p:strVal val="ppt_x"/>
                                          </p:val>
                                        </p:tav>
                                      </p:tavLst>
                                    </p:anim>
                                    <p:anim calcmode="lin" valueType="num">
                                      <p:cBhvr additive="base">
                                        <p:cTn id="24" dur="500"/>
                                        <p:tgtEl>
                                          <p:spTgt spid="9"/>
                                        </p:tgtEl>
                                        <p:attrNameLst>
                                          <p:attrName>ppt_y</p:attrName>
                                        </p:attrNameLst>
                                      </p:cBhvr>
                                      <p:tavLst>
                                        <p:tav tm="0">
                                          <p:val>
                                            <p:strVal val="ppt_y"/>
                                          </p:val>
                                        </p:tav>
                                        <p:tav tm="100000">
                                          <p:val>
                                            <p:strVal val="1+ppt_h/2"/>
                                          </p:val>
                                        </p:tav>
                                      </p:tavLst>
                                    </p:anim>
                                    <p:set>
                                      <p:cBhvr>
                                        <p:cTn id="25"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19299" y="218941"/>
            <a:ext cx="5915407" cy="4239006"/>
          </a:xfrm>
          <a:prstGeom prst="rect">
            <a:avLst/>
          </a:prstGeom>
        </p:spPr>
      </p:pic>
    </p:spTree>
    <p:extLst>
      <p:ext uri="{BB962C8B-B14F-4D97-AF65-F5344CB8AC3E}">
        <p14:creationId xmlns:p14="http://schemas.microsoft.com/office/powerpoint/2010/main" val="170951984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61375" y="2073552"/>
            <a:ext cx="7276563" cy="627359"/>
          </a:xfrm>
        </p:spPr>
        <p:txBody>
          <a:bodyPr/>
          <a:lstStyle/>
          <a:p>
            <a:pPr algn="ctr"/>
            <a:r>
              <a:rPr lang="en-US" dirty="0"/>
              <a:t>Regulatory </a:t>
            </a:r>
            <a:r>
              <a:rPr lang="en-US" dirty="0" smtClean="0"/>
              <a:t>background</a:t>
            </a:r>
            <a:endParaRPr lang="en-US" dirty="0"/>
          </a:p>
        </p:txBody>
      </p:sp>
    </p:spTree>
    <p:extLst>
      <p:ext uri="{BB962C8B-B14F-4D97-AF65-F5344CB8AC3E}">
        <p14:creationId xmlns:p14="http://schemas.microsoft.com/office/powerpoint/2010/main" val="143803116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962864" y="910747"/>
            <a:ext cx="6975074" cy="4034739"/>
          </a:xfrm>
        </p:spPr>
        <p:txBody>
          <a:bodyPr>
            <a:noAutofit/>
          </a:bodyPr>
          <a:lstStyle/>
          <a:p>
            <a:r>
              <a:rPr lang="en-US" sz="1600" dirty="0" smtClean="0"/>
              <a:t>FDA CFR Title 21, Part 11 – Electronic Records; Electronic Signatures</a:t>
            </a:r>
          </a:p>
          <a:p>
            <a:r>
              <a:rPr lang="en-US" sz="1600" dirty="0" smtClean="0"/>
              <a:t>FDA CFR </a:t>
            </a:r>
            <a:r>
              <a:rPr lang="en-US" sz="1600" dirty="0"/>
              <a:t>Title 21, </a:t>
            </a:r>
            <a:r>
              <a:rPr lang="en-US" sz="1600" dirty="0" smtClean="0"/>
              <a:t>Part 820 – Quality System Regulation/MD GMP</a:t>
            </a:r>
          </a:p>
          <a:p>
            <a:r>
              <a:rPr lang="en-US" sz="1600" dirty="0" smtClean="0"/>
              <a:t>FDA </a:t>
            </a:r>
            <a:r>
              <a:rPr lang="en-US" sz="1600" dirty="0"/>
              <a:t>“Content of Premarket Submissions for Management of Cybersecurity in Medical </a:t>
            </a:r>
            <a:r>
              <a:rPr lang="en-US" sz="1600" dirty="0" smtClean="0"/>
              <a:t>Devices”</a:t>
            </a:r>
          </a:p>
          <a:p>
            <a:r>
              <a:rPr lang="en-US" sz="1600" dirty="0" smtClean="0"/>
              <a:t>FDA </a:t>
            </a:r>
            <a:r>
              <a:rPr lang="en-US" sz="1600" dirty="0"/>
              <a:t>“Cybersecurity for Networked Medical Devices Containing Off-the-Shelf (OTS) Software</a:t>
            </a:r>
            <a:r>
              <a:rPr lang="en-US" sz="1600" dirty="0" smtClean="0"/>
              <a:t>”</a:t>
            </a:r>
          </a:p>
          <a:p>
            <a:r>
              <a:rPr lang="en-US" sz="1600" dirty="0" smtClean="0"/>
              <a:t>FDA </a:t>
            </a:r>
            <a:r>
              <a:rPr lang="en-US" sz="1600" dirty="0"/>
              <a:t>“Postmarket Management of Cybersecurity in Medical Devices” </a:t>
            </a:r>
            <a:r>
              <a:rPr lang="en-US" sz="1600" i="1" dirty="0"/>
              <a:t>(DRAFT</a:t>
            </a:r>
            <a:r>
              <a:rPr lang="en-US" sz="1600" i="1" dirty="0" smtClean="0"/>
              <a:t>)</a:t>
            </a:r>
            <a:endParaRPr lang="en-US" sz="1600" dirty="0"/>
          </a:p>
          <a:p>
            <a:pPr lvl="1"/>
            <a:r>
              <a:rPr lang="en-US" sz="1400" dirty="0" smtClean="0"/>
              <a:t>Framework for Improving Critical Infrastructure Cybersecurity (NIST Cybersecurity Framework)</a:t>
            </a:r>
          </a:p>
          <a:p>
            <a:pPr lvl="1"/>
            <a:r>
              <a:rPr lang="en-US" sz="1400" dirty="0" smtClean="0"/>
              <a:t>ISO14971:2007 “</a:t>
            </a:r>
            <a:r>
              <a:rPr lang="en-US" sz="1400" dirty="0"/>
              <a:t>Application of risk management to medical </a:t>
            </a:r>
            <a:r>
              <a:rPr lang="en-US" sz="1400" dirty="0" smtClean="0"/>
              <a:t>devices”</a:t>
            </a:r>
            <a:endParaRPr lang="en-US" sz="1400" dirty="0"/>
          </a:p>
          <a:p>
            <a:r>
              <a:rPr lang="en-US" dirty="0"/>
              <a:t>ANSI/AAMI/IEC </a:t>
            </a:r>
            <a:r>
              <a:rPr lang="en-US" dirty="0" smtClean="0"/>
              <a:t>80001-1 </a:t>
            </a:r>
            <a:r>
              <a:rPr lang="en-US" dirty="0"/>
              <a:t>“Application of Risk Management for IT-Networks Incorporating Medical Devices”</a:t>
            </a:r>
          </a:p>
          <a:p>
            <a:endParaRPr lang="en-US" dirty="0" smtClean="0"/>
          </a:p>
        </p:txBody>
      </p:sp>
      <p:sp>
        <p:nvSpPr>
          <p:cNvPr id="3" name="Title 2"/>
          <p:cNvSpPr>
            <a:spLocks noGrp="1"/>
          </p:cNvSpPr>
          <p:nvPr>
            <p:ph type="title"/>
          </p:nvPr>
        </p:nvSpPr>
        <p:spPr/>
        <p:txBody>
          <a:bodyPr/>
          <a:lstStyle/>
          <a:p>
            <a:r>
              <a:rPr lang="en-US" dirty="0" smtClean="0"/>
              <a:t>Medical Devices’ Cybersecurity </a:t>
            </a:r>
            <a:r>
              <a:rPr lang="en-US" dirty="0" err="1" smtClean="0"/>
              <a:t>Req’s</a:t>
            </a:r>
            <a:r>
              <a:rPr lang="en-US" dirty="0" smtClean="0"/>
              <a:t> (USA)</a:t>
            </a:r>
            <a:endParaRPr lang="en-US" dirty="0"/>
          </a:p>
        </p:txBody>
      </p:sp>
    </p:spTree>
    <p:extLst>
      <p:ext uri="{BB962C8B-B14F-4D97-AF65-F5344CB8AC3E}">
        <p14:creationId xmlns:p14="http://schemas.microsoft.com/office/powerpoint/2010/main" val="2868720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dissolv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dissolv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dissolv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dissolv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dissolv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dissolve">
                                      <p:cBhvr>
                                        <p:cTn id="4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962864" y="991673"/>
            <a:ext cx="6741907" cy="3863662"/>
          </a:xfrm>
        </p:spPr>
        <p:txBody>
          <a:bodyPr/>
          <a:lstStyle/>
          <a:p>
            <a:r>
              <a:rPr lang="en-US" dirty="0" smtClean="0"/>
              <a:t>2003</a:t>
            </a:r>
            <a:r>
              <a:rPr lang="en-US" dirty="0"/>
              <a:t>, 2014, </a:t>
            </a:r>
            <a:r>
              <a:rPr lang="en-US" dirty="0" smtClean="0"/>
              <a:t>2016</a:t>
            </a:r>
          </a:p>
          <a:p>
            <a:endParaRPr lang="en-GB" dirty="0" smtClean="0"/>
          </a:p>
          <a:p>
            <a:r>
              <a:rPr lang="en-GB" dirty="0" smtClean="0"/>
              <a:t>Manufacturers must implement controls, including</a:t>
            </a:r>
          </a:p>
          <a:p>
            <a:pPr lvl="1"/>
            <a:r>
              <a:rPr lang="en-GB" dirty="0" smtClean="0"/>
              <a:t>Validations</a:t>
            </a:r>
          </a:p>
          <a:p>
            <a:pPr lvl="1"/>
            <a:r>
              <a:rPr lang="en-GB" dirty="0"/>
              <a:t>Audit Trails, </a:t>
            </a:r>
            <a:r>
              <a:rPr lang="en-GB" dirty="0" smtClean="0"/>
              <a:t>documentation </a:t>
            </a:r>
            <a:r>
              <a:rPr lang="en-GB" dirty="0"/>
              <a:t>for software and </a:t>
            </a:r>
            <a:r>
              <a:rPr lang="en-GB" dirty="0" smtClean="0"/>
              <a:t>systems</a:t>
            </a:r>
          </a:p>
          <a:p>
            <a:pPr lvl="1"/>
            <a:r>
              <a:rPr lang="en-GB" dirty="0" smtClean="0"/>
              <a:t>Method to retain legacy systems</a:t>
            </a:r>
          </a:p>
          <a:p>
            <a:pPr lvl="1"/>
            <a:r>
              <a:rPr lang="en-GB" dirty="0" smtClean="0"/>
              <a:t>Record Retention</a:t>
            </a:r>
          </a:p>
          <a:p>
            <a:pPr lvl="1"/>
            <a:r>
              <a:rPr lang="en-GB" dirty="0" smtClean="0"/>
              <a:t>Electronic Signatures</a:t>
            </a:r>
          </a:p>
          <a:p>
            <a:pPr lvl="1"/>
            <a:endParaRPr lang="en-GB" dirty="0" smtClean="0"/>
          </a:p>
          <a:p>
            <a:r>
              <a:rPr lang="en-GB" dirty="0" smtClean="0"/>
              <a:t>Practically speaking: use PGP for FDA submissions</a:t>
            </a:r>
          </a:p>
          <a:p>
            <a:pPr lvl="1"/>
            <a:r>
              <a:rPr lang="en-GB" dirty="0" smtClean="0"/>
              <a:t>15 reasons not to use PGP: </a:t>
            </a:r>
            <a:r>
              <a:rPr lang="en-GB" dirty="0" smtClean="0">
                <a:hlinkClick r:id="rId3"/>
              </a:rPr>
              <a:t>http</a:t>
            </a:r>
            <a:r>
              <a:rPr lang="en-GB" dirty="0">
                <a:hlinkClick r:id="rId3"/>
              </a:rPr>
              <a:t>://</a:t>
            </a:r>
            <a:r>
              <a:rPr lang="en-GB" dirty="0" smtClean="0">
                <a:hlinkClick r:id="rId3"/>
              </a:rPr>
              <a:t>secushare.org/PGP</a:t>
            </a:r>
            <a:endParaRPr lang="en-GB" dirty="0" smtClean="0"/>
          </a:p>
          <a:p>
            <a:pPr lvl="1"/>
            <a:r>
              <a:rPr lang="en-GB" dirty="0" smtClean="0"/>
              <a:t>No good Authority, no FS, old crypto, incompatibilities, relies on email (in)security, bad key usage, etc.</a:t>
            </a:r>
          </a:p>
        </p:txBody>
      </p:sp>
      <p:sp>
        <p:nvSpPr>
          <p:cNvPr id="3" name="Title 2"/>
          <p:cNvSpPr>
            <a:spLocks noGrp="1"/>
          </p:cNvSpPr>
          <p:nvPr>
            <p:ph type="title"/>
          </p:nvPr>
        </p:nvSpPr>
        <p:spPr/>
        <p:txBody>
          <a:bodyPr/>
          <a:lstStyle/>
          <a:p>
            <a:r>
              <a:rPr lang="en-US" dirty="0"/>
              <a:t>FDA CFR Title 21, Part 11 </a:t>
            </a:r>
            <a:r>
              <a:rPr lang="en-US" dirty="0" smtClean="0"/>
              <a:t>– ERES</a:t>
            </a:r>
            <a:endParaRPr lang="en-US" dirty="0"/>
          </a:p>
        </p:txBody>
      </p:sp>
    </p:spTree>
    <p:extLst>
      <p:ext uri="{BB962C8B-B14F-4D97-AF65-F5344CB8AC3E}">
        <p14:creationId xmlns:p14="http://schemas.microsoft.com/office/powerpoint/2010/main" val="672458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dissolv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dissolv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dissolve">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animEffect transition="in" filter="dissolve">
                                      <p:cBhvr>
                                        <p:cTn id="27" dur="500"/>
                                        <p:tgtEl>
                                          <p:spTgt spid="2">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dissolve">
                                      <p:cBhvr>
                                        <p:cTn id="32" dur="500"/>
                                        <p:tgtEl>
                                          <p:spTgt spid="2">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animEffect transition="in" filter="dissolve">
                                      <p:cBhvr>
                                        <p:cTn id="37" dur="500"/>
                                        <p:tgtEl>
                                          <p:spTgt spid="2">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2">
                                            <p:txEl>
                                              <p:pRg st="9" end="9"/>
                                            </p:txEl>
                                          </p:spTgt>
                                        </p:tgtEl>
                                        <p:attrNameLst>
                                          <p:attrName>style.visibility</p:attrName>
                                        </p:attrNameLst>
                                      </p:cBhvr>
                                      <p:to>
                                        <p:strVal val="visible"/>
                                      </p:to>
                                    </p:set>
                                    <p:animEffect transition="in" filter="dissolve">
                                      <p:cBhvr>
                                        <p:cTn id="42" dur="500"/>
                                        <p:tgtEl>
                                          <p:spTgt spid="2">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animEffect transition="in" filter="dissolve">
                                      <p:cBhvr>
                                        <p:cTn id="47" dur="500"/>
                                        <p:tgtEl>
                                          <p:spTgt spid="2">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2">
                                            <p:txEl>
                                              <p:pRg st="11" end="11"/>
                                            </p:txEl>
                                          </p:spTgt>
                                        </p:tgtEl>
                                        <p:attrNameLst>
                                          <p:attrName>style.visibility</p:attrName>
                                        </p:attrNameLst>
                                      </p:cBhvr>
                                      <p:to>
                                        <p:strVal val="visible"/>
                                      </p:to>
                                    </p:set>
                                    <p:animEffect transition="in" filter="dissolve">
                                      <p:cBhvr>
                                        <p:cTn id="52"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962864" y="991673"/>
            <a:ext cx="6741907" cy="3610311"/>
          </a:xfrm>
        </p:spPr>
        <p:txBody>
          <a:bodyPr/>
          <a:lstStyle/>
          <a:p>
            <a:r>
              <a:rPr lang="cs-CZ" dirty="0" smtClean="0"/>
              <a:t>1978</a:t>
            </a:r>
            <a:r>
              <a:rPr lang="cs-CZ" dirty="0"/>
              <a:t>, </a:t>
            </a:r>
            <a:r>
              <a:rPr lang="cs-CZ" dirty="0" smtClean="0"/>
              <a:t>1996</a:t>
            </a:r>
          </a:p>
          <a:p>
            <a:endParaRPr lang="en-US" dirty="0" smtClean="0"/>
          </a:p>
          <a:p>
            <a:r>
              <a:rPr lang="en-US" dirty="0"/>
              <a:t>FDA CFR 21 part 820</a:t>
            </a:r>
            <a:endParaRPr lang="en-US" dirty="0" smtClean="0"/>
          </a:p>
          <a:p>
            <a:pPr lvl="1"/>
            <a:r>
              <a:rPr lang="en-US" dirty="0"/>
              <a:t>Subpart C 820.30 “Design Controls”</a:t>
            </a:r>
          </a:p>
          <a:p>
            <a:pPr lvl="1"/>
            <a:r>
              <a:rPr lang="en-US" dirty="0"/>
              <a:t>Subpart </a:t>
            </a:r>
            <a:r>
              <a:rPr lang="en-US" dirty="0" smtClean="0"/>
              <a:t>J </a:t>
            </a:r>
            <a:r>
              <a:rPr lang="en-US" dirty="0"/>
              <a:t>820.100 “Corrective and Preventive Action</a:t>
            </a:r>
            <a:r>
              <a:rPr lang="en-US" dirty="0" smtClean="0"/>
              <a:t>”</a:t>
            </a:r>
          </a:p>
          <a:p>
            <a:endParaRPr lang="en-US" dirty="0" smtClean="0"/>
          </a:p>
          <a:p>
            <a:r>
              <a:rPr lang="en-US" dirty="0" smtClean="0"/>
              <a:t>Compliance management issues</a:t>
            </a:r>
          </a:p>
          <a:p>
            <a:pPr lvl="1"/>
            <a:r>
              <a:rPr lang="en-US" dirty="0" smtClean="0"/>
              <a:t>Patient’s consent</a:t>
            </a:r>
          </a:p>
          <a:p>
            <a:pPr lvl="1"/>
            <a:r>
              <a:rPr lang="en-US" dirty="0" smtClean="0"/>
              <a:t>Need </a:t>
            </a:r>
            <a:r>
              <a:rPr lang="en-US" dirty="0"/>
              <a:t>to disconnect/tokenize EU </a:t>
            </a:r>
            <a:r>
              <a:rPr lang="en-US" dirty="0" smtClean="0"/>
              <a:t>users</a:t>
            </a:r>
          </a:p>
          <a:p>
            <a:pPr lvl="1"/>
            <a:r>
              <a:rPr lang="en-US" dirty="0" smtClean="0"/>
              <a:t>Healthcare provider: data processors</a:t>
            </a:r>
            <a:endParaRPr lang="en-US" dirty="0"/>
          </a:p>
        </p:txBody>
      </p:sp>
      <p:sp>
        <p:nvSpPr>
          <p:cNvPr id="3" name="Title 2"/>
          <p:cNvSpPr>
            <a:spLocks noGrp="1"/>
          </p:cNvSpPr>
          <p:nvPr>
            <p:ph type="title"/>
          </p:nvPr>
        </p:nvSpPr>
        <p:spPr/>
        <p:txBody>
          <a:bodyPr/>
          <a:lstStyle/>
          <a:p>
            <a:r>
              <a:rPr lang="en-US" dirty="0"/>
              <a:t>FDA CFR Title 21, Part 820 – </a:t>
            </a:r>
            <a:r>
              <a:rPr lang="en-US" dirty="0" smtClean="0"/>
              <a:t>QSR MD CGMP</a:t>
            </a:r>
            <a:endParaRPr lang="en-US" dirty="0"/>
          </a:p>
        </p:txBody>
      </p:sp>
    </p:spTree>
    <p:extLst>
      <p:ext uri="{BB962C8B-B14F-4D97-AF65-F5344CB8AC3E}">
        <p14:creationId xmlns:p14="http://schemas.microsoft.com/office/powerpoint/2010/main" val="1052846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dissolv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dissolve">
                                      <p:cBhvr>
                                        <p:cTn id="17" dur="500"/>
                                        <p:tgtEl>
                                          <p:spTgt spid="2">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dissolve">
                                      <p:cBhvr>
                                        <p:cTn id="22" dur="500"/>
                                        <p:tgtEl>
                                          <p:spTgt spid="2">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animEffect transition="in" filter="dissolve">
                                      <p:cBhvr>
                                        <p:cTn id="27" dur="500"/>
                                        <p:tgtEl>
                                          <p:spTgt spid="2">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
                                            <p:txEl>
                                              <p:pRg st="7" end="7"/>
                                            </p:txEl>
                                          </p:spTgt>
                                        </p:tgtEl>
                                        <p:attrNameLst>
                                          <p:attrName>style.visibility</p:attrName>
                                        </p:attrNameLst>
                                      </p:cBhvr>
                                      <p:to>
                                        <p:strVal val="visible"/>
                                      </p:to>
                                    </p:set>
                                    <p:animEffect transition="in" filter="dissolve">
                                      <p:cBhvr>
                                        <p:cTn id="32" dur="500"/>
                                        <p:tgtEl>
                                          <p:spTgt spid="2">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animEffect transition="in" filter="dissolve">
                                      <p:cBhvr>
                                        <p:cTn id="37" dur="500"/>
                                        <p:tgtEl>
                                          <p:spTgt spid="2">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2">
                                            <p:txEl>
                                              <p:pRg st="9" end="9"/>
                                            </p:txEl>
                                          </p:spTgt>
                                        </p:tgtEl>
                                        <p:attrNameLst>
                                          <p:attrName>style.visibility</p:attrName>
                                        </p:attrNameLst>
                                      </p:cBhvr>
                                      <p:to>
                                        <p:strVal val="visible"/>
                                      </p:to>
                                    </p:set>
                                    <p:animEffect transition="in" filter="dissolve">
                                      <p:cBhvr>
                                        <p:cTn id="42"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962864" y="897869"/>
            <a:ext cx="6741907" cy="3704115"/>
          </a:xfrm>
        </p:spPr>
        <p:txBody>
          <a:bodyPr/>
          <a:lstStyle/>
          <a:p>
            <a:r>
              <a:rPr lang="en-GB" dirty="0" smtClean="0">
                <a:solidFill>
                  <a:schemeClr val="tx1"/>
                </a:solidFill>
              </a:rPr>
              <a:t>Marc Andreessen’s </a:t>
            </a:r>
            <a:r>
              <a:rPr lang="en-GB" dirty="0" smtClean="0"/>
              <a:t>“Software is eating the world” (2011)</a:t>
            </a:r>
          </a:p>
          <a:p>
            <a:pPr lvl="1"/>
            <a:r>
              <a:rPr lang="en-GB" dirty="0" smtClean="0"/>
              <a:t>Software companies take over the economy</a:t>
            </a:r>
          </a:p>
          <a:p>
            <a:pPr lvl="1"/>
            <a:r>
              <a:rPr lang="en-GB" dirty="0" smtClean="0"/>
              <a:t>Industries are disrupted by software</a:t>
            </a:r>
          </a:p>
          <a:p>
            <a:pPr lvl="1"/>
            <a:r>
              <a:rPr lang="en-GB" dirty="0" smtClean="0"/>
              <a:t>Technology required to transformed industry via software is available on a global scale</a:t>
            </a:r>
          </a:p>
          <a:p>
            <a:pPr lvl="1"/>
            <a:r>
              <a:rPr lang="en-GB" dirty="0" smtClean="0"/>
              <a:t>Software eats up chain value of “physical” industries</a:t>
            </a:r>
          </a:p>
          <a:p>
            <a:pPr lvl="1"/>
            <a:r>
              <a:rPr lang="en-GB" dirty="0" smtClean="0"/>
              <a:t>In every industry, companies need to assume that a software revolution is coming</a:t>
            </a:r>
          </a:p>
          <a:p>
            <a:pPr lvl="1"/>
            <a:endParaRPr lang="en-GB" dirty="0" smtClean="0"/>
          </a:p>
          <a:p>
            <a:r>
              <a:rPr lang="en-GB" dirty="0" smtClean="0"/>
              <a:t>Agile management practices</a:t>
            </a:r>
          </a:p>
          <a:p>
            <a:pPr lvl="1"/>
            <a:r>
              <a:rPr lang="en-GB" dirty="0" smtClean="0"/>
              <a:t>Agile, Scrum, Continuous Delivery</a:t>
            </a:r>
          </a:p>
          <a:p>
            <a:pPr lvl="1"/>
            <a:r>
              <a:rPr lang="en-GB" dirty="0" smtClean="0"/>
              <a:t>Transition from software into other sectors</a:t>
            </a:r>
          </a:p>
        </p:txBody>
      </p:sp>
      <p:sp>
        <p:nvSpPr>
          <p:cNvPr id="3" name="Title 2"/>
          <p:cNvSpPr>
            <a:spLocks noGrp="1"/>
          </p:cNvSpPr>
          <p:nvPr>
            <p:ph type="title"/>
          </p:nvPr>
        </p:nvSpPr>
        <p:spPr/>
        <p:txBody>
          <a:bodyPr/>
          <a:lstStyle/>
          <a:p>
            <a:r>
              <a:rPr lang="en-US" dirty="0" smtClean="0"/>
              <a:t>Context for IoT</a:t>
            </a:r>
            <a:endParaRPr lang="en-US" dirty="0"/>
          </a:p>
        </p:txBody>
      </p:sp>
    </p:spTree>
    <p:extLst>
      <p:ext uri="{BB962C8B-B14F-4D97-AF65-F5344CB8AC3E}">
        <p14:creationId xmlns:p14="http://schemas.microsoft.com/office/powerpoint/2010/main" val="2868720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dissolv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dissolv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dissolv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dissolv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animEffect transition="in" filter="dissolve">
                                      <p:cBhvr>
                                        <p:cTn id="37" dur="500"/>
                                        <p:tgtEl>
                                          <p:spTgt spid="2">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2">
                                            <p:txEl>
                                              <p:pRg st="8" end="8"/>
                                            </p:txEl>
                                          </p:spTgt>
                                        </p:tgtEl>
                                        <p:attrNameLst>
                                          <p:attrName>style.visibility</p:attrName>
                                        </p:attrNameLst>
                                      </p:cBhvr>
                                      <p:to>
                                        <p:strVal val="visible"/>
                                      </p:to>
                                    </p:set>
                                    <p:animEffect transition="in" filter="dissolve">
                                      <p:cBhvr>
                                        <p:cTn id="42" dur="500"/>
                                        <p:tgtEl>
                                          <p:spTgt spid="2">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2">
                                            <p:txEl>
                                              <p:pRg st="9" end="9"/>
                                            </p:txEl>
                                          </p:spTgt>
                                        </p:tgtEl>
                                        <p:attrNameLst>
                                          <p:attrName>style.visibility</p:attrName>
                                        </p:attrNameLst>
                                      </p:cBhvr>
                                      <p:to>
                                        <p:strVal val="visible"/>
                                      </p:to>
                                    </p:set>
                                    <p:animEffect transition="in" filter="dissolve">
                                      <p:cBhvr>
                                        <p:cTn id="47"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962864" y="1207587"/>
            <a:ext cx="6741907" cy="3480323"/>
          </a:xfrm>
        </p:spPr>
        <p:txBody>
          <a:bodyPr/>
          <a:lstStyle/>
          <a:p>
            <a:r>
              <a:rPr lang="en-US" dirty="0" smtClean="0"/>
              <a:t>2014</a:t>
            </a:r>
            <a:endParaRPr lang="en-GB" dirty="0"/>
          </a:p>
          <a:p>
            <a:r>
              <a:rPr lang="en-GB" dirty="0" smtClean="0"/>
              <a:t>Not compulsory</a:t>
            </a:r>
          </a:p>
          <a:p>
            <a:r>
              <a:rPr lang="en-GB" dirty="0" smtClean="0"/>
              <a:t>Recognise additional risks for “connecting” devices</a:t>
            </a:r>
          </a:p>
          <a:p>
            <a:r>
              <a:rPr lang="en-GB" dirty="0" smtClean="0"/>
              <a:t>Manufacturers should</a:t>
            </a:r>
          </a:p>
          <a:p>
            <a:pPr lvl="1"/>
            <a:r>
              <a:rPr lang="en-GB" dirty="0" smtClean="0"/>
              <a:t>“address cybersecurity during design and development phase”</a:t>
            </a:r>
          </a:p>
          <a:p>
            <a:pPr lvl="1"/>
            <a:r>
              <a:rPr lang="en-GB" dirty="0" smtClean="0"/>
              <a:t>“establish design inputs for their device related to cybersecurity”</a:t>
            </a:r>
          </a:p>
          <a:p>
            <a:pPr lvl="1"/>
            <a:r>
              <a:rPr lang="en-GB" dirty="0" smtClean="0"/>
              <a:t>“establish a cybersecurity vulnerability and management approach”</a:t>
            </a:r>
          </a:p>
          <a:p>
            <a:pPr lvl="1"/>
            <a:r>
              <a:rPr lang="en-GB" dirty="0"/>
              <a:t>r</a:t>
            </a:r>
            <a:r>
              <a:rPr lang="en-GB" dirty="0" smtClean="0"/>
              <a:t>equires specific Cybersecurity documentation</a:t>
            </a:r>
          </a:p>
          <a:p>
            <a:pPr lvl="2"/>
            <a:r>
              <a:rPr lang="en-GB" sz="1400" dirty="0" smtClean="0"/>
              <a:t>Hazard analysis, traceability matrix, secure updates, software integrity, additional Cybersecurity controls</a:t>
            </a:r>
          </a:p>
          <a:p>
            <a:pPr lvl="1"/>
            <a:r>
              <a:rPr lang="en-GB" dirty="0" smtClean="0"/>
              <a:t>employ NIST Cybersecurity Framework</a:t>
            </a:r>
          </a:p>
        </p:txBody>
      </p:sp>
      <p:sp>
        <p:nvSpPr>
          <p:cNvPr id="3" name="Title 2"/>
          <p:cNvSpPr>
            <a:spLocks noGrp="1"/>
          </p:cNvSpPr>
          <p:nvPr>
            <p:ph type="title"/>
          </p:nvPr>
        </p:nvSpPr>
        <p:spPr/>
        <p:txBody>
          <a:bodyPr/>
          <a:lstStyle/>
          <a:p>
            <a:r>
              <a:rPr lang="en-US" dirty="0"/>
              <a:t>FDA – Premarket Submissions for Management of Cybersecurity in Medical Devices</a:t>
            </a:r>
          </a:p>
        </p:txBody>
      </p:sp>
    </p:spTree>
    <p:extLst>
      <p:ext uri="{BB962C8B-B14F-4D97-AF65-F5344CB8AC3E}">
        <p14:creationId xmlns:p14="http://schemas.microsoft.com/office/powerpoint/2010/main" val="2868720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dissolv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dissolv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dissolv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dissolv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dissolv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dissolve">
                                      <p:cBhvr>
                                        <p:cTn id="42" dur="500"/>
                                        <p:tgtEl>
                                          <p:spTgt spid="2">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2">
                                            <p:txEl>
                                              <p:pRg st="8" end="8"/>
                                            </p:txEl>
                                          </p:spTgt>
                                        </p:tgtEl>
                                        <p:attrNameLst>
                                          <p:attrName>style.visibility</p:attrName>
                                        </p:attrNameLst>
                                      </p:cBhvr>
                                      <p:to>
                                        <p:strVal val="visible"/>
                                      </p:to>
                                    </p:set>
                                    <p:animEffect transition="in" filter="dissolve">
                                      <p:cBhvr>
                                        <p:cTn id="47" dur="500"/>
                                        <p:tgtEl>
                                          <p:spTgt spid="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2">
                                            <p:txEl>
                                              <p:pRg st="9" end="9"/>
                                            </p:txEl>
                                          </p:spTgt>
                                        </p:tgtEl>
                                        <p:attrNameLst>
                                          <p:attrName>style.visibility</p:attrName>
                                        </p:attrNameLst>
                                      </p:cBhvr>
                                      <p:to>
                                        <p:strVal val="visible"/>
                                      </p:to>
                                    </p:set>
                                    <p:animEffect transition="in" filter="dissolve">
                                      <p:cBhvr>
                                        <p:cTn id="52"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Risk assessment is focused on patient’s health, not Cybersecurity risks</a:t>
            </a:r>
          </a:p>
          <a:p>
            <a:endParaRPr lang="en-GB" dirty="0" smtClean="0"/>
          </a:p>
          <a:p>
            <a:r>
              <a:rPr lang="en-GB" dirty="0" smtClean="0"/>
              <a:t>Besides patients’ risk, hospital’s networks are in scope</a:t>
            </a:r>
          </a:p>
          <a:p>
            <a:endParaRPr lang="en-GB" dirty="0" smtClean="0"/>
          </a:p>
          <a:p>
            <a:r>
              <a:rPr lang="en-GB" dirty="0" smtClean="0"/>
              <a:t>FDA does not necessarily question the content</a:t>
            </a:r>
          </a:p>
          <a:p>
            <a:endParaRPr lang="en-GB" dirty="0" smtClean="0"/>
          </a:p>
          <a:p>
            <a:r>
              <a:rPr lang="en-GB" dirty="0" smtClean="0"/>
              <a:t>No verification/test of effectiveness is required</a:t>
            </a:r>
          </a:p>
        </p:txBody>
      </p:sp>
      <p:sp>
        <p:nvSpPr>
          <p:cNvPr id="3" name="Title 2"/>
          <p:cNvSpPr>
            <a:spLocks noGrp="1"/>
          </p:cNvSpPr>
          <p:nvPr>
            <p:ph type="title"/>
          </p:nvPr>
        </p:nvSpPr>
        <p:spPr/>
        <p:txBody>
          <a:bodyPr/>
          <a:lstStyle/>
          <a:p>
            <a:r>
              <a:rPr lang="en-US" dirty="0"/>
              <a:t>FDA – Premarket Submissions </a:t>
            </a:r>
            <a:r>
              <a:rPr lang="en-US" dirty="0" smtClean="0"/>
              <a:t>– issues</a:t>
            </a:r>
            <a:endParaRPr lang="en-US" dirty="0"/>
          </a:p>
        </p:txBody>
      </p:sp>
    </p:spTree>
    <p:extLst>
      <p:ext uri="{BB962C8B-B14F-4D97-AF65-F5344CB8AC3E}">
        <p14:creationId xmlns:p14="http://schemas.microsoft.com/office/powerpoint/2010/main" val="1507802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dissolv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dissolve">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dissolve">
                                      <p:cBhvr>
                                        <p:cTn id="2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2015</a:t>
            </a:r>
          </a:p>
          <a:p>
            <a:endParaRPr lang="en-GB" dirty="0" smtClean="0"/>
          </a:p>
          <a:p>
            <a:r>
              <a:rPr lang="en-GB" dirty="0" smtClean="0"/>
              <a:t>Not compulsory – “current thinking” of FDA</a:t>
            </a:r>
          </a:p>
          <a:p>
            <a:endParaRPr lang="en-GB" dirty="0" smtClean="0"/>
          </a:p>
          <a:p>
            <a:r>
              <a:rPr lang="en-GB" dirty="0" smtClean="0"/>
              <a:t>Focus on OTS software which connects to the Internet</a:t>
            </a:r>
          </a:p>
          <a:p>
            <a:pPr lvl="1"/>
            <a:r>
              <a:rPr lang="en-GB" dirty="0" smtClean="0"/>
              <a:t>also “useful” for network administrators and IT vendors</a:t>
            </a:r>
          </a:p>
          <a:p>
            <a:endParaRPr lang="en-GB" dirty="0" smtClean="0"/>
          </a:p>
          <a:p>
            <a:r>
              <a:rPr lang="en-GB" dirty="0" smtClean="0"/>
              <a:t>Medical device vendor is responsible for Cybersecurity</a:t>
            </a:r>
          </a:p>
          <a:p>
            <a:endParaRPr lang="en-GB" dirty="0" smtClean="0"/>
          </a:p>
          <a:p>
            <a:r>
              <a:rPr lang="en-GB" dirty="0" smtClean="0"/>
              <a:t>Clarifies that CFR 820.100 also includes Cybersecurity</a:t>
            </a:r>
          </a:p>
        </p:txBody>
      </p:sp>
      <p:sp>
        <p:nvSpPr>
          <p:cNvPr id="3" name="Title 2"/>
          <p:cNvSpPr>
            <a:spLocks noGrp="1"/>
          </p:cNvSpPr>
          <p:nvPr>
            <p:ph type="title"/>
          </p:nvPr>
        </p:nvSpPr>
        <p:spPr/>
        <p:txBody>
          <a:bodyPr/>
          <a:lstStyle/>
          <a:p>
            <a:r>
              <a:rPr lang="en-US" dirty="0"/>
              <a:t>FDA “Cybersecurity for </a:t>
            </a:r>
            <a:r>
              <a:rPr lang="en-US" dirty="0" smtClean="0"/>
              <a:t>Devices </a:t>
            </a:r>
            <a:r>
              <a:rPr lang="en-US" dirty="0"/>
              <a:t>Containing Off-the-Shelf </a:t>
            </a:r>
            <a:r>
              <a:rPr lang="en-US" dirty="0" smtClean="0"/>
              <a:t>Software”</a:t>
            </a:r>
            <a:endParaRPr lang="en-US" dirty="0"/>
          </a:p>
        </p:txBody>
      </p:sp>
    </p:spTree>
    <p:extLst>
      <p:ext uri="{BB962C8B-B14F-4D97-AF65-F5344CB8AC3E}">
        <p14:creationId xmlns:p14="http://schemas.microsoft.com/office/powerpoint/2010/main" val="2868720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dissolv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dissolve">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dissolve">
                                      <p:cBhvr>
                                        <p:cTn id="22" dur="500"/>
                                        <p:tgtEl>
                                          <p:spTgt spid="2">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animEffect transition="in" filter="dissolve">
                                      <p:cBhvr>
                                        <p:cTn id="27" dur="500"/>
                                        <p:tgtEl>
                                          <p:spTgt spid="2">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
                                            <p:txEl>
                                              <p:pRg st="9" end="9"/>
                                            </p:txEl>
                                          </p:spTgt>
                                        </p:tgtEl>
                                        <p:attrNameLst>
                                          <p:attrName>style.visibility</p:attrName>
                                        </p:attrNameLst>
                                      </p:cBhvr>
                                      <p:to>
                                        <p:strVal val="visible"/>
                                      </p:to>
                                    </p:set>
                                    <p:animEffect transition="in" filter="dissolve">
                                      <p:cBhvr>
                                        <p:cTn id="32"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2016</a:t>
            </a:r>
          </a:p>
          <a:p>
            <a:endParaRPr lang="en-GB" dirty="0" smtClean="0"/>
          </a:p>
          <a:p>
            <a:r>
              <a:rPr lang="en-GB" dirty="0" smtClean="0"/>
              <a:t>Recommends NIST Cybersecurity Framework</a:t>
            </a:r>
          </a:p>
          <a:p>
            <a:pPr lvl="1"/>
            <a:r>
              <a:rPr lang="en-GB" dirty="0"/>
              <a:t>“Identify, Protect, Detect, Respond and </a:t>
            </a:r>
            <a:r>
              <a:rPr lang="en-GB" dirty="0" smtClean="0"/>
              <a:t>Recover”</a:t>
            </a:r>
            <a:endParaRPr lang="en-US" dirty="0" smtClean="0"/>
          </a:p>
          <a:p>
            <a:pPr lvl="1"/>
            <a:r>
              <a:rPr lang="en-US" dirty="0" smtClean="0"/>
              <a:t>Recommends ISO14971 for risk assessment</a:t>
            </a:r>
          </a:p>
          <a:p>
            <a:endParaRPr lang="en-GB" dirty="0" smtClean="0"/>
          </a:p>
          <a:p>
            <a:r>
              <a:rPr lang="en-GB" dirty="0" smtClean="0"/>
              <a:t>Monitor Cybersecurity information sources</a:t>
            </a:r>
          </a:p>
          <a:p>
            <a:r>
              <a:rPr lang="en-GB" dirty="0" smtClean="0"/>
              <a:t>Assessing impact of vulnerabilities (using CVSS)</a:t>
            </a:r>
          </a:p>
          <a:p>
            <a:r>
              <a:rPr lang="en-GB" dirty="0" smtClean="0"/>
              <a:t>Establish need of a process for handling vulnerabilities</a:t>
            </a:r>
          </a:p>
          <a:p>
            <a:r>
              <a:rPr lang="en-GB" dirty="0" smtClean="0"/>
              <a:t>Deploy early mitigations</a:t>
            </a:r>
          </a:p>
        </p:txBody>
      </p:sp>
      <p:sp>
        <p:nvSpPr>
          <p:cNvPr id="3" name="Title 2"/>
          <p:cNvSpPr>
            <a:spLocks noGrp="1"/>
          </p:cNvSpPr>
          <p:nvPr>
            <p:ph type="title"/>
          </p:nvPr>
        </p:nvSpPr>
        <p:spPr/>
        <p:txBody>
          <a:bodyPr/>
          <a:lstStyle/>
          <a:p>
            <a:r>
              <a:rPr lang="en-US" dirty="0"/>
              <a:t>FDA “Postmarket Management of Cybersecurity in Medical Devices” </a:t>
            </a:r>
            <a:r>
              <a:rPr lang="en-US" i="1" dirty="0"/>
              <a:t>(DRAFT</a:t>
            </a:r>
            <a:r>
              <a:rPr lang="en-US" i="1" dirty="0" smtClean="0"/>
              <a:t>)</a:t>
            </a:r>
            <a:endParaRPr lang="en-GB" dirty="0"/>
          </a:p>
        </p:txBody>
      </p:sp>
    </p:spTree>
    <p:extLst>
      <p:ext uri="{BB962C8B-B14F-4D97-AF65-F5344CB8AC3E}">
        <p14:creationId xmlns:p14="http://schemas.microsoft.com/office/powerpoint/2010/main" val="2868720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dissolv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Effect transition="in" filter="dissolve">
                                      <p:cBhvr>
                                        <p:cTn id="17" dur="500"/>
                                        <p:tgtEl>
                                          <p:spTgt spid="2">
                                            <p:txEl>
                                              <p:pRg st="3" end="3"/>
                                            </p:txEl>
                                          </p:spTgt>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dissolve">
                                      <p:cBhvr>
                                        <p:cTn id="20" dur="500"/>
                                        <p:tgtEl>
                                          <p:spTgt spid="2">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Effect transition="in" filter="dissolve">
                                      <p:cBhvr>
                                        <p:cTn id="25" dur="500"/>
                                        <p:tgtEl>
                                          <p:spTgt spid="2">
                                            <p:txEl>
                                              <p:pRg st="6" end="6"/>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2">
                                            <p:txEl>
                                              <p:pRg st="7" end="7"/>
                                            </p:txEl>
                                          </p:spTgt>
                                        </p:tgtEl>
                                        <p:attrNameLst>
                                          <p:attrName>style.visibility</p:attrName>
                                        </p:attrNameLst>
                                      </p:cBhvr>
                                      <p:to>
                                        <p:strVal val="visible"/>
                                      </p:to>
                                    </p:set>
                                    <p:animEffect transition="in" filter="dissolve">
                                      <p:cBhvr>
                                        <p:cTn id="30" dur="500"/>
                                        <p:tgtEl>
                                          <p:spTgt spid="2">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animEffect transition="in" filter="dissolve">
                                      <p:cBhvr>
                                        <p:cTn id="35" dur="500"/>
                                        <p:tgtEl>
                                          <p:spTgt spid="2">
                                            <p:txEl>
                                              <p:pRg st="8" end="8"/>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2">
                                            <p:txEl>
                                              <p:pRg st="9" end="9"/>
                                            </p:txEl>
                                          </p:spTgt>
                                        </p:tgtEl>
                                        <p:attrNameLst>
                                          <p:attrName>style.visibility</p:attrName>
                                        </p:attrNameLst>
                                      </p:cBhvr>
                                      <p:to>
                                        <p:strVal val="visible"/>
                                      </p:to>
                                    </p:set>
                                    <p:animEffect transition="in" filter="dissolve">
                                      <p:cBhvr>
                                        <p:cTn id="40"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Only a “guidance”, with little compulsory sections</a:t>
            </a:r>
          </a:p>
          <a:p>
            <a:r>
              <a:rPr lang="en-GB" dirty="0" smtClean="0"/>
              <a:t>Not binding for device compliance</a:t>
            </a:r>
          </a:p>
          <a:p>
            <a:pPr lvl="0"/>
            <a:r>
              <a:rPr lang="en-GB" dirty="0" smtClean="0"/>
              <a:t>Risk context is Quality, not Security</a:t>
            </a:r>
          </a:p>
          <a:p>
            <a:r>
              <a:rPr lang="en-GB" dirty="0" smtClean="0"/>
              <a:t>No difference for what concerns different levels of risk – threat modelling is very simple</a:t>
            </a:r>
          </a:p>
          <a:p>
            <a:r>
              <a:rPr lang="en-GB" dirty="0" smtClean="0"/>
              <a:t>Does not encourage an efficient way of elaborating an ISMS</a:t>
            </a:r>
          </a:p>
          <a:p>
            <a:r>
              <a:rPr lang="en-GB" dirty="0" smtClean="0"/>
              <a:t>Simplistic mitigation procedures</a:t>
            </a:r>
          </a:p>
          <a:p>
            <a:pPr lvl="1"/>
            <a:r>
              <a:rPr lang="en-GB" dirty="0" smtClean="0"/>
              <a:t>Who ensures mitigation procedures are followed?</a:t>
            </a:r>
          </a:p>
          <a:p>
            <a:pPr lvl="1"/>
            <a:r>
              <a:rPr lang="en-GB" dirty="0" smtClean="0"/>
              <a:t>What is the boundary that triggers the need for re-approval?</a:t>
            </a:r>
          </a:p>
          <a:p>
            <a:pPr lvl="1"/>
            <a:r>
              <a:rPr lang="en-GB" dirty="0" smtClean="0"/>
              <a:t>“Security patch” is not panacea</a:t>
            </a:r>
          </a:p>
        </p:txBody>
      </p:sp>
      <p:sp>
        <p:nvSpPr>
          <p:cNvPr id="3" name="Title 2"/>
          <p:cNvSpPr>
            <a:spLocks noGrp="1"/>
          </p:cNvSpPr>
          <p:nvPr>
            <p:ph type="title"/>
          </p:nvPr>
        </p:nvSpPr>
        <p:spPr/>
        <p:txBody>
          <a:bodyPr/>
          <a:lstStyle/>
          <a:p>
            <a:r>
              <a:rPr lang="en-US" dirty="0"/>
              <a:t>FDA “Postmarket Management of </a:t>
            </a:r>
            <a:r>
              <a:rPr lang="en-US" dirty="0" smtClean="0"/>
              <a:t>Cybersecurity” </a:t>
            </a:r>
            <a:r>
              <a:rPr lang="en-US" i="1" dirty="0"/>
              <a:t>(DRAFT</a:t>
            </a:r>
            <a:r>
              <a:rPr lang="en-US" i="1" dirty="0" smtClean="0"/>
              <a:t>)</a:t>
            </a:r>
            <a:r>
              <a:rPr lang="en-US" dirty="0" smtClean="0"/>
              <a:t> – issues </a:t>
            </a:r>
            <a:endParaRPr lang="en-US" dirty="0"/>
          </a:p>
        </p:txBody>
      </p:sp>
    </p:spTree>
    <p:extLst>
      <p:ext uri="{BB962C8B-B14F-4D97-AF65-F5344CB8AC3E}">
        <p14:creationId xmlns:p14="http://schemas.microsoft.com/office/powerpoint/2010/main" val="193370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dissolv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dissolv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dissolv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dissolve">
                                      <p:cBhvr>
                                        <p:cTn id="32" dur="500"/>
                                        <p:tgtEl>
                                          <p:spTgt spid="2">
                                            <p:txEl>
                                              <p:pRg st="5" end="5"/>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Effect transition="in" filter="dissolve">
                                      <p:cBhvr>
                                        <p:cTn id="35" dur="500"/>
                                        <p:tgtEl>
                                          <p:spTgt spid="2">
                                            <p:txEl>
                                              <p:pRg st="6" end="6"/>
                                            </p:txEl>
                                          </p:spTgt>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2">
                                            <p:txEl>
                                              <p:pRg st="7" end="7"/>
                                            </p:txEl>
                                          </p:spTgt>
                                        </p:tgtEl>
                                        <p:attrNameLst>
                                          <p:attrName>style.visibility</p:attrName>
                                        </p:attrNameLst>
                                      </p:cBhvr>
                                      <p:to>
                                        <p:strVal val="visible"/>
                                      </p:to>
                                    </p:set>
                                    <p:animEffect transition="in" filter="dissolve">
                                      <p:cBhvr>
                                        <p:cTn id="38" dur="500"/>
                                        <p:tgtEl>
                                          <p:spTgt spid="2">
                                            <p:txEl>
                                              <p:pRg st="7" end="7"/>
                                            </p:txEl>
                                          </p:spTgt>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2">
                                            <p:txEl>
                                              <p:pRg st="8" end="8"/>
                                            </p:txEl>
                                          </p:spTgt>
                                        </p:tgtEl>
                                        <p:attrNameLst>
                                          <p:attrName>style.visibility</p:attrName>
                                        </p:attrNameLst>
                                      </p:cBhvr>
                                      <p:to>
                                        <p:strVal val="visible"/>
                                      </p:to>
                                    </p:set>
                                    <p:animEffect transition="in" filter="dissolve">
                                      <p:cBhvr>
                                        <p:cTn id="41"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962864" y="1105469"/>
            <a:ext cx="6741907" cy="3753134"/>
          </a:xfrm>
        </p:spPr>
        <p:txBody>
          <a:bodyPr/>
          <a:lstStyle/>
          <a:p>
            <a:r>
              <a:rPr lang="en-GB" dirty="0" smtClean="0"/>
              <a:t>Link compliance to risk levels</a:t>
            </a:r>
          </a:p>
          <a:p>
            <a:endParaRPr lang="en-GB" dirty="0" smtClean="0"/>
          </a:p>
          <a:p>
            <a:r>
              <a:rPr lang="en-GB" dirty="0" smtClean="0"/>
              <a:t>Have different approaches for life-sustaining devices and simpler ones - build a threat modelling based on risk</a:t>
            </a:r>
          </a:p>
          <a:p>
            <a:endParaRPr lang="en-GB" dirty="0" smtClean="0"/>
          </a:p>
          <a:p>
            <a:r>
              <a:rPr lang="en-GB" dirty="0" smtClean="0"/>
              <a:t>Require the ability to „fail safe“ and have signed, protected applications running diagnostic and therapeutic algorithms</a:t>
            </a:r>
          </a:p>
          <a:p>
            <a:endParaRPr lang="en-GB" dirty="0" smtClean="0"/>
          </a:p>
          <a:p>
            <a:r>
              <a:rPr lang="en-GB" dirty="0" smtClean="0"/>
              <a:t>Require separation of software modules, and declare which ones trigger re-certification and which one does not</a:t>
            </a:r>
          </a:p>
        </p:txBody>
      </p:sp>
      <p:sp>
        <p:nvSpPr>
          <p:cNvPr id="3" name="Title 2"/>
          <p:cNvSpPr>
            <a:spLocks noGrp="1"/>
          </p:cNvSpPr>
          <p:nvPr>
            <p:ph type="title"/>
          </p:nvPr>
        </p:nvSpPr>
        <p:spPr/>
        <p:txBody>
          <a:bodyPr/>
          <a:lstStyle/>
          <a:p>
            <a:r>
              <a:rPr lang="en-US" dirty="0"/>
              <a:t>FDA “Postmarket Management of </a:t>
            </a:r>
            <a:r>
              <a:rPr lang="en-US" dirty="0" smtClean="0"/>
              <a:t>Cybersecurity” </a:t>
            </a:r>
            <a:r>
              <a:rPr lang="en-US" i="1" dirty="0"/>
              <a:t>(DRAFT</a:t>
            </a:r>
            <a:r>
              <a:rPr lang="en-US" i="1" dirty="0" smtClean="0"/>
              <a:t>)</a:t>
            </a:r>
            <a:r>
              <a:rPr lang="en-US" dirty="0" smtClean="0"/>
              <a:t> – suggestions</a:t>
            </a:r>
            <a:endParaRPr lang="en-US" dirty="0"/>
          </a:p>
        </p:txBody>
      </p:sp>
    </p:spTree>
    <p:extLst>
      <p:ext uri="{BB962C8B-B14F-4D97-AF65-F5344CB8AC3E}">
        <p14:creationId xmlns:p14="http://schemas.microsoft.com/office/powerpoint/2010/main" val="2153576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dissolv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dissolve">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dissolve">
                                      <p:cBhvr>
                                        <p:cTn id="2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962864" y="897869"/>
            <a:ext cx="6741907" cy="3704115"/>
          </a:xfrm>
        </p:spPr>
        <p:txBody>
          <a:bodyPr/>
          <a:lstStyle/>
          <a:p>
            <a:r>
              <a:rPr lang="en-GB" dirty="0" smtClean="0"/>
              <a:t>2010 – started in 2005</a:t>
            </a:r>
          </a:p>
          <a:p>
            <a:r>
              <a:rPr lang="en-GB" dirty="0" smtClean="0"/>
              <a:t>Match at the network level the IEC 14971 standard</a:t>
            </a:r>
          </a:p>
          <a:p>
            <a:r>
              <a:rPr lang="en-GB" dirty="0" smtClean="0"/>
              <a:t>Destined to healthcare providers (hospitals)</a:t>
            </a:r>
          </a:p>
          <a:p>
            <a:r>
              <a:rPr lang="en-GB" dirty="0" smtClean="0"/>
              <a:t>MDDSs require FDA registration/Responsibility Agreement</a:t>
            </a:r>
          </a:p>
          <a:p>
            <a:r>
              <a:rPr lang="en-GB" dirty="0" smtClean="0"/>
              <a:t>Safety, Effectiveness, Data </a:t>
            </a:r>
            <a:r>
              <a:rPr lang="en-GB" dirty="0"/>
              <a:t>and </a:t>
            </a:r>
            <a:r>
              <a:rPr lang="en-GB" dirty="0" smtClean="0"/>
              <a:t>System Security </a:t>
            </a:r>
            <a:endParaRPr lang="en-GB" dirty="0"/>
          </a:p>
          <a:p>
            <a:endParaRPr lang="en-GB" dirty="0" smtClean="0"/>
          </a:p>
        </p:txBody>
      </p:sp>
      <p:sp>
        <p:nvSpPr>
          <p:cNvPr id="3" name="Title 2"/>
          <p:cNvSpPr>
            <a:spLocks noGrp="1"/>
          </p:cNvSpPr>
          <p:nvPr>
            <p:ph type="title"/>
          </p:nvPr>
        </p:nvSpPr>
        <p:spPr/>
        <p:txBody>
          <a:bodyPr/>
          <a:lstStyle/>
          <a:p>
            <a:r>
              <a:rPr lang="en-US" dirty="0"/>
              <a:t>ANSI/AAMI/IEC 80001-1</a:t>
            </a:r>
            <a:endParaRPr lang="en-GB" dirty="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63067" y="2585981"/>
            <a:ext cx="6323527" cy="2016003"/>
          </a:xfrm>
          <a:prstGeom prst="rect">
            <a:avLst/>
          </a:prstGeom>
        </p:spPr>
      </p:pic>
    </p:spTree>
    <p:extLst>
      <p:ext uri="{BB962C8B-B14F-4D97-AF65-F5344CB8AC3E}">
        <p14:creationId xmlns:p14="http://schemas.microsoft.com/office/powerpoint/2010/main" val="302671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dissolv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dissolv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dissolv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dissolv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additive="base">
                                        <p:cTn id="32" dur="500" fill="hold"/>
                                        <p:tgtEl>
                                          <p:spTgt spid="4"/>
                                        </p:tgtEl>
                                        <p:attrNameLst>
                                          <p:attrName>ppt_x</p:attrName>
                                        </p:attrNameLst>
                                      </p:cBhvr>
                                      <p:tavLst>
                                        <p:tav tm="0">
                                          <p:val>
                                            <p:strVal val="#ppt_x"/>
                                          </p:val>
                                        </p:tav>
                                        <p:tav tm="100000">
                                          <p:val>
                                            <p:strVal val="#ppt_x"/>
                                          </p:val>
                                        </p:tav>
                                      </p:tavLst>
                                    </p:anim>
                                    <p:anim calcmode="lin" valueType="num">
                                      <p:cBhvr additive="base">
                                        <p:cTn id="3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962864" y="910747"/>
            <a:ext cx="6975074" cy="4034739"/>
          </a:xfrm>
        </p:spPr>
        <p:txBody>
          <a:bodyPr>
            <a:noAutofit/>
          </a:bodyPr>
          <a:lstStyle/>
          <a:p>
            <a:r>
              <a:rPr lang="en-GB" sz="1600" dirty="0"/>
              <a:t>European Network and Information Security (NIS) </a:t>
            </a:r>
            <a:r>
              <a:rPr lang="en-GB" sz="1600" dirty="0" smtClean="0"/>
              <a:t>directive</a:t>
            </a:r>
          </a:p>
          <a:p>
            <a:endParaRPr lang="en-GB" sz="1600" dirty="0" smtClean="0"/>
          </a:p>
          <a:p>
            <a:r>
              <a:rPr lang="en-GB" sz="1600" dirty="0" smtClean="0"/>
              <a:t>“The </a:t>
            </a:r>
            <a:r>
              <a:rPr lang="en-GB" sz="1600" dirty="0"/>
              <a:t>Alliance for Internet of Things Innovation (AIOTI</a:t>
            </a:r>
            <a:r>
              <a:rPr lang="en-GB" sz="1600" dirty="0" smtClean="0"/>
              <a:t>)”</a:t>
            </a:r>
            <a:endParaRPr lang="en-US" sz="1600" dirty="0" smtClean="0"/>
          </a:p>
          <a:p>
            <a:endParaRPr lang="en-US" sz="1600" dirty="0" smtClean="0"/>
          </a:p>
          <a:p>
            <a:r>
              <a:rPr lang="en-US" sz="1600" dirty="0" smtClean="0"/>
              <a:t>IEC </a:t>
            </a:r>
            <a:r>
              <a:rPr lang="en-US" sz="1600" dirty="0"/>
              <a:t>80001-1 “Application of Risk Management for IT-Networks Incorporating Medical Devices”</a:t>
            </a:r>
          </a:p>
          <a:p>
            <a:endParaRPr lang="en-US" sz="1600" dirty="0" smtClean="0"/>
          </a:p>
          <a:p>
            <a:r>
              <a:rPr lang="en-US" sz="1600" dirty="0" smtClean="0"/>
              <a:t>ISO/IEC 270xx standards</a:t>
            </a:r>
            <a:endParaRPr lang="en-US" sz="1600" dirty="0"/>
          </a:p>
        </p:txBody>
      </p:sp>
      <p:sp>
        <p:nvSpPr>
          <p:cNvPr id="3" name="Title 2"/>
          <p:cNvSpPr>
            <a:spLocks noGrp="1"/>
          </p:cNvSpPr>
          <p:nvPr>
            <p:ph type="title"/>
          </p:nvPr>
        </p:nvSpPr>
        <p:spPr/>
        <p:txBody>
          <a:bodyPr/>
          <a:lstStyle/>
          <a:p>
            <a:r>
              <a:rPr lang="en-US" dirty="0" smtClean="0"/>
              <a:t>Medical Devices’ Cybersecurity </a:t>
            </a:r>
            <a:r>
              <a:rPr lang="en-US" dirty="0" err="1" smtClean="0"/>
              <a:t>Req’s</a:t>
            </a:r>
            <a:r>
              <a:rPr lang="en-US" dirty="0" smtClean="0"/>
              <a:t> (EU)</a:t>
            </a:r>
            <a:endParaRPr lang="en-US" dirty="0"/>
          </a:p>
        </p:txBody>
      </p:sp>
    </p:spTree>
    <p:extLst>
      <p:ext uri="{BB962C8B-B14F-4D97-AF65-F5344CB8AC3E}">
        <p14:creationId xmlns:p14="http://schemas.microsoft.com/office/powerpoint/2010/main" val="148594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 calcmode="lin" valueType="num">
                                      <p:cBhvr additive="base">
                                        <p:cTn id="19"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962864" y="910747"/>
            <a:ext cx="6975074" cy="4034739"/>
          </a:xfrm>
        </p:spPr>
        <p:txBody>
          <a:bodyPr>
            <a:noAutofit/>
          </a:bodyPr>
          <a:lstStyle/>
          <a:p>
            <a:r>
              <a:rPr lang="en-GB" sz="1400" dirty="0" smtClean="0"/>
              <a:t>SP </a:t>
            </a:r>
            <a:r>
              <a:rPr lang="en-GB" sz="1400" dirty="0"/>
              <a:t>800-66: An Introductory Resource Guide for Implementing the Health Insurance Portability and Accountability Act (HIPAA) Security Rule </a:t>
            </a:r>
          </a:p>
          <a:p>
            <a:r>
              <a:rPr lang="en-GB" sz="1400" dirty="0"/>
              <a:t>SP 800-61: Computer Security Incident Handling Guide</a:t>
            </a:r>
            <a:br>
              <a:rPr lang="en-GB" sz="1400" dirty="0"/>
            </a:br>
            <a:r>
              <a:rPr lang="en-GB" sz="1400" dirty="0"/>
              <a:t>DRAFT SP 800-53: Recommended Security Controls for Federal </a:t>
            </a:r>
            <a:r>
              <a:rPr lang="en-GB" sz="1400" dirty="0" smtClean="0"/>
              <a:t>Information Systems </a:t>
            </a:r>
            <a:endParaRPr lang="en-GB" sz="1400" dirty="0"/>
          </a:p>
          <a:p>
            <a:r>
              <a:rPr lang="en-GB" sz="1400" dirty="0"/>
              <a:t>SP 800-55: Security Metrics Guide for Information Technology Systems </a:t>
            </a:r>
          </a:p>
          <a:p>
            <a:r>
              <a:rPr lang="en-GB" sz="1400" dirty="0"/>
              <a:t>SP 800-50: Building an Information Technology Security Awareness and Training Program </a:t>
            </a:r>
          </a:p>
          <a:p>
            <a:r>
              <a:rPr lang="en-GB" sz="1400" dirty="0"/>
              <a:t>SP 800-42: Guideline on Network Security Testing </a:t>
            </a:r>
          </a:p>
          <a:p>
            <a:r>
              <a:rPr lang="en-GB" sz="1400" dirty="0"/>
              <a:t>SP 800-35: Guide to Information Technology Security Services </a:t>
            </a:r>
          </a:p>
          <a:p>
            <a:r>
              <a:rPr lang="en-GB" sz="1400" dirty="0"/>
              <a:t>SP 800-34: Contingency Planning Guide for Information Technology Systems </a:t>
            </a:r>
          </a:p>
          <a:p>
            <a:r>
              <a:rPr lang="en-GB" sz="1400" dirty="0"/>
              <a:t>SP 800-30: Risk Management Guide for Information Technology Systems, </a:t>
            </a:r>
          </a:p>
          <a:p>
            <a:r>
              <a:rPr lang="en-GB" sz="1400" dirty="0"/>
              <a:t>SP 800-27 Rev. A: Engineering Principles for Information Technology Security (A Baseline for Achieving Security) </a:t>
            </a:r>
          </a:p>
          <a:p>
            <a:r>
              <a:rPr lang="en-GB" sz="1400" dirty="0"/>
              <a:t>SP 800-26: Security Self-Assessment Guide for Information Technology </a:t>
            </a:r>
            <a:r>
              <a:rPr lang="en-GB" sz="1400" dirty="0" smtClean="0"/>
              <a:t>Systems </a:t>
            </a:r>
            <a:endParaRPr lang="en-GB" sz="1400" dirty="0"/>
          </a:p>
        </p:txBody>
      </p:sp>
      <p:sp>
        <p:nvSpPr>
          <p:cNvPr id="3" name="Title 2"/>
          <p:cNvSpPr>
            <a:spLocks noGrp="1"/>
          </p:cNvSpPr>
          <p:nvPr>
            <p:ph type="title"/>
          </p:nvPr>
        </p:nvSpPr>
        <p:spPr/>
        <p:txBody>
          <a:bodyPr/>
          <a:lstStyle/>
          <a:p>
            <a:r>
              <a:rPr lang="en-US" dirty="0" smtClean="0"/>
              <a:t>NIST Resources</a:t>
            </a:r>
            <a:endParaRPr lang="en-US" dirty="0"/>
          </a:p>
        </p:txBody>
      </p:sp>
    </p:spTree>
    <p:extLst>
      <p:ext uri="{BB962C8B-B14F-4D97-AF65-F5344CB8AC3E}">
        <p14:creationId xmlns:p14="http://schemas.microsoft.com/office/powerpoint/2010/main" val="37187556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962864" y="910747"/>
            <a:ext cx="6975074" cy="4034739"/>
          </a:xfrm>
        </p:spPr>
        <p:txBody>
          <a:bodyPr>
            <a:noAutofit/>
          </a:bodyPr>
          <a:lstStyle/>
          <a:p>
            <a:r>
              <a:rPr lang="en-GB" sz="1600" dirty="0" smtClean="0"/>
              <a:t>ECRI publications</a:t>
            </a:r>
          </a:p>
          <a:p>
            <a:pPr lvl="1"/>
            <a:r>
              <a:rPr lang="en-GB" sz="1400" dirty="0" smtClean="0"/>
              <a:t>“</a:t>
            </a:r>
            <a:r>
              <a:rPr lang="en-GB" sz="1400" dirty="0"/>
              <a:t>Security Guide for Biomedical </a:t>
            </a:r>
            <a:r>
              <a:rPr lang="en-GB" sz="1400" dirty="0" smtClean="0"/>
              <a:t>Technology”</a:t>
            </a:r>
          </a:p>
          <a:p>
            <a:pPr lvl="1"/>
            <a:r>
              <a:rPr lang="en-GB" sz="1400" dirty="0"/>
              <a:t>“How FDA Sees </a:t>
            </a:r>
            <a:r>
              <a:rPr lang="en-GB" sz="1400" dirty="0" smtClean="0"/>
              <a:t>Cybersecurity”</a:t>
            </a:r>
          </a:p>
          <a:p>
            <a:r>
              <a:rPr lang="en-GB" dirty="0" smtClean="0"/>
              <a:t>ISO/IEC 60601‐1 (2005)</a:t>
            </a:r>
          </a:p>
          <a:p>
            <a:r>
              <a:rPr lang="en-GB" dirty="0"/>
              <a:t>HIMSS/NEMA HN 1‐2008 Manufacturer’s Disclosure Statement for Medical Device Security (MDS2) </a:t>
            </a:r>
          </a:p>
          <a:p>
            <a:r>
              <a:rPr lang="en-GB" dirty="0"/>
              <a:t>MIL‐STD‐882E DOD’s Standard Practice for System </a:t>
            </a:r>
            <a:r>
              <a:rPr lang="en-GB" dirty="0" smtClean="0"/>
              <a:t>Safety</a:t>
            </a:r>
          </a:p>
          <a:p>
            <a:r>
              <a:rPr lang="en-GB" dirty="0" smtClean="0"/>
              <a:t>ACCE </a:t>
            </a:r>
            <a:r>
              <a:rPr lang="en-GB" dirty="0"/>
              <a:t>ECRI Security Guide for Biomedical </a:t>
            </a:r>
            <a:r>
              <a:rPr lang="en-GB" dirty="0" smtClean="0"/>
              <a:t>Technology</a:t>
            </a:r>
          </a:p>
          <a:p>
            <a:r>
              <a:rPr lang="en-GB" dirty="0" smtClean="0"/>
              <a:t>The </a:t>
            </a:r>
            <a:r>
              <a:rPr lang="en-GB" dirty="0"/>
              <a:t>Joint Commission Sentinel Event Alert #42: Safely implementing health </a:t>
            </a:r>
            <a:r>
              <a:rPr lang="en-GB" dirty="0" smtClean="0"/>
              <a:t>information </a:t>
            </a:r>
            <a:r>
              <a:rPr lang="en-GB" dirty="0"/>
              <a:t>and converging technologies, December 11, 2008 </a:t>
            </a:r>
          </a:p>
          <a:p>
            <a:r>
              <a:rPr lang="en-GB" dirty="0"/>
              <a:t>Systems Engineering Guide for Systems of Systems, Version </a:t>
            </a:r>
            <a:r>
              <a:rPr lang="en-GB" dirty="0" smtClean="0"/>
              <a:t>1.0</a:t>
            </a:r>
            <a:r>
              <a:rPr lang="en-GB" dirty="0"/>
              <a:t> </a:t>
            </a:r>
            <a:r>
              <a:rPr lang="en-GB" dirty="0" smtClean="0"/>
              <a:t>(ODUSD), 2008</a:t>
            </a:r>
            <a:endParaRPr lang="en-GB" sz="1400" dirty="0"/>
          </a:p>
        </p:txBody>
      </p:sp>
      <p:sp>
        <p:nvSpPr>
          <p:cNvPr id="3" name="Title 2"/>
          <p:cNvSpPr>
            <a:spLocks noGrp="1"/>
          </p:cNvSpPr>
          <p:nvPr>
            <p:ph type="title"/>
          </p:nvPr>
        </p:nvSpPr>
        <p:spPr/>
        <p:txBody>
          <a:bodyPr/>
          <a:lstStyle/>
          <a:p>
            <a:r>
              <a:rPr lang="en-US" dirty="0" smtClean="0"/>
              <a:t>Other Resources</a:t>
            </a:r>
            <a:endParaRPr lang="en-US" dirty="0"/>
          </a:p>
        </p:txBody>
      </p:sp>
    </p:spTree>
    <p:extLst>
      <p:ext uri="{BB962C8B-B14F-4D97-AF65-F5344CB8AC3E}">
        <p14:creationId xmlns:p14="http://schemas.microsoft.com/office/powerpoint/2010/main" val="18715612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alphaModFix/>
            <a:extLst>
              <a:ext uri="{28A0092B-C50C-407E-A947-70E740481C1C}">
                <a14:useLocalDpi xmlns:a14="http://schemas.microsoft.com/office/drawing/2010/main"/>
              </a:ext>
            </a:extLst>
          </a:blip>
          <a:stretch>
            <a:fillRect/>
          </a:stretch>
        </p:blipFill>
        <p:spPr>
          <a:xfrm>
            <a:off x="1777949" y="746975"/>
            <a:ext cx="7079278" cy="3438659"/>
          </a:xfrm>
          <a:prstGeom prst="rect">
            <a:avLst/>
          </a:prstGeom>
          <a:solidFill>
            <a:schemeClr val="accent1"/>
          </a:solidFill>
        </p:spPr>
      </p:pic>
    </p:spTree>
    <p:extLst>
      <p:ext uri="{BB962C8B-B14F-4D97-AF65-F5344CB8AC3E}">
        <p14:creationId xmlns:p14="http://schemas.microsoft.com/office/powerpoint/2010/main" val="286872078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61375" y="2073552"/>
            <a:ext cx="7276563" cy="627359"/>
          </a:xfrm>
        </p:spPr>
        <p:txBody>
          <a:bodyPr/>
          <a:lstStyle/>
          <a:p>
            <a:pPr algn="ctr"/>
            <a:r>
              <a:rPr lang="en-US" dirty="0" smtClean="0"/>
              <a:t>Suggestions for improvements</a:t>
            </a:r>
            <a:endParaRPr lang="en-US" dirty="0"/>
          </a:p>
        </p:txBody>
      </p:sp>
    </p:spTree>
    <p:extLst>
      <p:ext uri="{BB962C8B-B14F-4D97-AF65-F5344CB8AC3E}">
        <p14:creationId xmlns:p14="http://schemas.microsoft.com/office/powerpoint/2010/main" val="30936634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Suggestions for improvements</a:t>
            </a:r>
          </a:p>
        </p:txBody>
      </p:sp>
      <p:sp>
        <p:nvSpPr>
          <p:cNvPr id="2" name="Text Placeholder 1"/>
          <p:cNvSpPr>
            <a:spLocks noGrp="1"/>
          </p:cNvSpPr>
          <p:nvPr>
            <p:ph type="body" sz="quarter" idx="11"/>
          </p:nvPr>
        </p:nvSpPr>
        <p:spPr>
          <a:xfrm>
            <a:off x="1962864" y="910747"/>
            <a:ext cx="6975074" cy="4034739"/>
          </a:xfrm>
        </p:spPr>
        <p:txBody>
          <a:bodyPr>
            <a:noAutofit/>
          </a:bodyPr>
          <a:lstStyle/>
          <a:p>
            <a:r>
              <a:rPr lang="en-GB" sz="1600" dirty="0" smtClean="0"/>
              <a:t>Network Communication Standardisation</a:t>
            </a:r>
          </a:p>
          <a:p>
            <a:pPr lvl="1"/>
            <a:r>
              <a:rPr lang="en-GB" sz="1400" dirty="0" smtClean="0"/>
              <a:t>Including security interfaces</a:t>
            </a:r>
          </a:p>
          <a:p>
            <a:r>
              <a:rPr lang="en-GB" sz="1600" dirty="0" smtClean="0"/>
              <a:t>Regulation step-up</a:t>
            </a:r>
          </a:p>
          <a:p>
            <a:pPr lvl="1"/>
            <a:r>
              <a:rPr lang="en-GB" sz="1400" dirty="0" smtClean="0"/>
              <a:t>Making cybersecurity prescriptive / </a:t>
            </a:r>
            <a:r>
              <a:rPr lang="en-GB" sz="1400" dirty="0"/>
              <a:t>r</a:t>
            </a:r>
            <a:r>
              <a:rPr lang="en-GB" sz="1400" dirty="0" smtClean="0"/>
              <a:t>evise 501k</a:t>
            </a:r>
          </a:p>
          <a:p>
            <a:pPr lvl="1"/>
            <a:r>
              <a:rPr lang="en-GB" sz="1400" dirty="0" smtClean="0"/>
              <a:t>Simplify the normative jungle</a:t>
            </a:r>
          </a:p>
          <a:p>
            <a:r>
              <a:rPr lang="en-GB" sz="1600" dirty="0" smtClean="0"/>
              <a:t>Change thinking paradigms of Medical Devices manufacturers</a:t>
            </a:r>
          </a:p>
          <a:p>
            <a:pPr lvl="1"/>
            <a:r>
              <a:rPr lang="en-GB" sz="1400" dirty="0" smtClean="0"/>
              <a:t>Collaboration between P&amp;D and InfoSec/Risk Management</a:t>
            </a:r>
          </a:p>
          <a:p>
            <a:pPr lvl="1"/>
            <a:r>
              <a:rPr lang="en-GB" sz="1400" dirty="0" smtClean="0"/>
              <a:t>“Security </a:t>
            </a:r>
            <a:r>
              <a:rPr lang="en-GB" sz="1400" dirty="0"/>
              <a:t>should be evaluated according for impact on safety</a:t>
            </a:r>
            <a:r>
              <a:rPr lang="en-GB" sz="1400" dirty="0" smtClean="0"/>
              <a:t>”</a:t>
            </a:r>
          </a:p>
          <a:p>
            <a:pPr lvl="1"/>
            <a:r>
              <a:rPr lang="en-GB" sz="1400" dirty="0" smtClean="0"/>
              <a:t>Less simplistic approach for FDA Cybersecurity Risk Assessments</a:t>
            </a:r>
          </a:p>
          <a:p>
            <a:r>
              <a:rPr lang="en-GB" dirty="0" smtClean="0"/>
              <a:t>Cybersecurity!</a:t>
            </a:r>
          </a:p>
          <a:p>
            <a:pPr lvl="1"/>
            <a:r>
              <a:rPr lang="en-GB" dirty="0" smtClean="0"/>
              <a:t>Security by design (as required by new EU GDPR)</a:t>
            </a:r>
          </a:p>
          <a:p>
            <a:pPr lvl="1"/>
            <a:r>
              <a:rPr lang="en-GB" dirty="0" smtClean="0"/>
              <a:t>Re-use existing frameworks as much as possible</a:t>
            </a:r>
          </a:p>
          <a:p>
            <a:pPr lvl="1"/>
            <a:r>
              <a:rPr lang="en-GB" dirty="0"/>
              <a:t>Implement advanced OS security (e.g. signed updates, fail safely)</a:t>
            </a:r>
            <a:endParaRPr lang="en-GB" dirty="0" smtClean="0"/>
          </a:p>
          <a:p>
            <a:pPr lvl="1"/>
            <a:r>
              <a:rPr lang="en-GB" dirty="0" smtClean="0"/>
              <a:t>Harvest on technological advances</a:t>
            </a:r>
            <a:endParaRPr lang="en-GB" dirty="0"/>
          </a:p>
          <a:p>
            <a:endParaRPr lang="en-GB" dirty="0" smtClean="0"/>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44956" y="788279"/>
            <a:ext cx="7210890" cy="3895976"/>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916751" y="788279"/>
            <a:ext cx="5067300" cy="3898900"/>
          </a:xfrm>
          <a:prstGeom prst="rect">
            <a:avLst/>
          </a:prstGeom>
        </p:spPr>
      </p:pic>
    </p:spTree>
    <p:extLst>
      <p:ext uri="{BB962C8B-B14F-4D97-AF65-F5344CB8AC3E}">
        <p14:creationId xmlns:p14="http://schemas.microsoft.com/office/powerpoint/2010/main" val="569799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 calcmode="lin" valueType="num">
                                      <p:cBhvr additive="base">
                                        <p:cTn id="37"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
                                            <p:txEl>
                                              <p:pRg st="6" end="6"/>
                                            </p:txEl>
                                          </p:spTgt>
                                        </p:tgtEl>
                                        <p:attrNameLst>
                                          <p:attrName>style.visibility</p:attrName>
                                        </p:attrNameLst>
                                      </p:cBhvr>
                                      <p:to>
                                        <p:strVal val="visible"/>
                                      </p:to>
                                    </p:set>
                                    <p:anim calcmode="lin" valueType="num">
                                      <p:cBhvr additive="base">
                                        <p:cTn id="43"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
                                            <p:txEl>
                                              <p:pRg st="7" end="7"/>
                                            </p:txEl>
                                          </p:spTgt>
                                        </p:tgtEl>
                                        <p:attrNameLst>
                                          <p:attrName>style.visibility</p:attrName>
                                        </p:attrNameLst>
                                      </p:cBhvr>
                                      <p:to>
                                        <p:strVal val="visible"/>
                                      </p:to>
                                    </p:set>
                                    <p:anim calcmode="lin" valueType="num">
                                      <p:cBhvr additive="base">
                                        <p:cTn id="49"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
                                            <p:txEl>
                                              <p:pRg st="8" end="8"/>
                                            </p:txEl>
                                          </p:spTgt>
                                        </p:tgtEl>
                                        <p:attrNameLst>
                                          <p:attrName>style.visibility</p:attrName>
                                        </p:attrNameLst>
                                      </p:cBhvr>
                                      <p:to>
                                        <p:strVal val="visible"/>
                                      </p:to>
                                    </p:set>
                                    <p:anim calcmode="lin" valueType="num">
                                      <p:cBhvr additive="base">
                                        <p:cTn id="55"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
                                            <p:txEl>
                                              <p:pRg st="9" end="9"/>
                                            </p:txEl>
                                          </p:spTgt>
                                        </p:tgtEl>
                                        <p:attrNameLst>
                                          <p:attrName>style.visibility</p:attrName>
                                        </p:attrNameLst>
                                      </p:cBhvr>
                                      <p:to>
                                        <p:strVal val="visible"/>
                                      </p:to>
                                    </p:set>
                                    <p:anim calcmode="lin" valueType="num">
                                      <p:cBhvr additive="base">
                                        <p:cTn id="61"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2">
                                            <p:txEl>
                                              <p:pRg st="10" end="10"/>
                                            </p:txEl>
                                          </p:spTgt>
                                        </p:tgtEl>
                                        <p:attrNameLst>
                                          <p:attrName>style.visibility</p:attrName>
                                        </p:attrNameLst>
                                      </p:cBhvr>
                                      <p:to>
                                        <p:strVal val="visible"/>
                                      </p:to>
                                    </p:set>
                                    <p:anim calcmode="lin" valueType="num">
                                      <p:cBhvr additive="base">
                                        <p:cTn id="67"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2">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2">
                                            <p:txEl>
                                              <p:pRg st="11" end="11"/>
                                            </p:txEl>
                                          </p:spTgt>
                                        </p:tgtEl>
                                        <p:attrNameLst>
                                          <p:attrName>style.visibility</p:attrName>
                                        </p:attrNameLst>
                                      </p:cBhvr>
                                      <p:to>
                                        <p:strVal val="visible"/>
                                      </p:to>
                                    </p:set>
                                    <p:anim calcmode="lin" valueType="num">
                                      <p:cBhvr additive="base">
                                        <p:cTn id="73" dur="500" fill="hold"/>
                                        <p:tgtEl>
                                          <p:spTgt spid="2">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2">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2">
                                            <p:txEl>
                                              <p:pRg st="12" end="12"/>
                                            </p:txEl>
                                          </p:spTgt>
                                        </p:tgtEl>
                                        <p:attrNameLst>
                                          <p:attrName>style.visibility</p:attrName>
                                        </p:attrNameLst>
                                      </p:cBhvr>
                                      <p:to>
                                        <p:strVal val="visible"/>
                                      </p:to>
                                    </p:set>
                                    <p:anim calcmode="lin" valueType="num">
                                      <p:cBhvr additive="base">
                                        <p:cTn id="79" dur="500" fill="hold"/>
                                        <p:tgtEl>
                                          <p:spTgt spid="2">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2">
                                            <p:txEl>
                                              <p:pRg st="12" end="12"/>
                                            </p:tx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2">
                                            <p:txEl>
                                              <p:pRg st="13" end="13"/>
                                            </p:txEl>
                                          </p:spTgt>
                                        </p:tgtEl>
                                        <p:attrNameLst>
                                          <p:attrName>style.visibility</p:attrName>
                                        </p:attrNameLst>
                                      </p:cBhvr>
                                      <p:to>
                                        <p:strVal val="visible"/>
                                      </p:to>
                                    </p:set>
                                    <p:anim calcmode="lin" valueType="num">
                                      <p:cBhvr additive="base">
                                        <p:cTn id="85" dur="500" fill="hold"/>
                                        <p:tgtEl>
                                          <p:spTgt spid="2">
                                            <p:txEl>
                                              <p:pRg st="13" end="13"/>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2">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8" fill="hold" nodeType="clickEffect">
                                  <p:stCondLst>
                                    <p:cond delay="0"/>
                                  </p:stCondLst>
                                  <p:childTnLst>
                                    <p:set>
                                      <p:cBhvr>
                                        <p:cTn id="90" dur="1" fill="hold">
                                          <p:stCondLst>
                                            <p:cond delay="0"/>
                                          </p:stCondLst>
                                        </p:cTn>
                                        <p:tgtEl>
                                          <p:spTgt spid="4"/>
                                        </p:tgtEl>
                                        <p:attrNameLst>
                                          <p:attrName>style.visibility</p:attrName>
                                        </p:attrNameLst>
                                      </p:cBhvr>
                                      <p:to>
                                        <p:strVal val="visible"/>
                                      </p:to>
                                    </p:set>
                                    <p:anim calcmode="lin" valueType="num">
                                      <p:cBhvr additive="base">
                                        <p:cTn id="91" dur="500" fill="hold"/>
                                        <p:tgtEl>
                                          <p:spTgt spid="4"/>
                                        </p:tgtEl>
                                        <p:attrNameLst>
                                          <p:attrName>ppt_x</p:attrName>
                                        </p:attrNameLst>
                                      </p:cBhvr>
                                      <p:tavLst>
                                        <p:tav tm="0">
                                          <p:val>
                                            <p:strVal val="0-#ppt_w/2"/>
                                          </p:val>
                                        </p:tav>
                                        <p:tav tm="100000">
                                          <p:val>
                                            <p:strVal val="#ppt_x"/>
                                          </p:val>
                                        </p:tav>
                                      </p:tavLst>
                                    </p:anim>
                                    <p:anim calcmode="lin" valueType="num">
                                      <p:cBhvr additive="base">
                                        <p:cTn id="9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xit" presetSubtype="4" fill="hold" nodeType="clickEffect">
                                  <p:stCondLst>
                                    <p:cond delay="0"/>
                                  </p:stCondLst>
                                  <p:childTnLst>
                                    <p:anim calcmode="lin" valueType="num">
                                      <p:cBhvr additive="base">
                                        <p:cTn id="96" dur="500"/>
                                        <p:tgtEl>
                                          <p:spTgt spid="4"/>
                                        </p:tgtEl>
                                        <p:attrNameLst>
                                          <p:attrName>ppt_x</p:attrName>
                                        </p:attrNameLst>
                                      </p:cBhvr>
                                      <p:tavLst>
                                        <p:tav tm="0">
                                          <p:val>
                                            <p:strVal val="ppt_x"/>
                                          </p:val>
                                        </p:tav>
                                        <p:tav tm="100000">
                                          <p:val>
                                            <p:strVal val="ppt_x"/>
                                          </p:val>
                                        </p:tav>
                                      </p:tavLst>
                                    </p:anim>
                                    <p:anim calcmode="lin" valueType="num">
                                      <p:cBhvr additive="base">
                                        <p:cTn id="97" dur="500"/>
                                        <p:tgtEl>
                                          <p:spTgt spid="4"/>
                                        </p:tgtEl>
                                        <p:attrNameLst>
                                          <p:attrName>ppt_y</p:attrName>
                                        </p:attrNameLst>
                                      </p:cBhvr>
                                      <p:tavLst>
                                        <p:tav tm="0">
                                          <p:val>
                                            <p:strVal val="ppt_y"/>
                                          </p:val>
                                        </p:tav>
                                        <p:tav tm="100000">
                                          <p:val>
                                            <p:strVal val="1+ppt_h/2"/>
                                          </p:val>
                                        </p:tav>
                                      </p:tavLst>
                                    </p:anim>
                                    <p:set>
                                      <p:cBhvr>
                                        <p:cTn id="98" dur="1" fill="hold">
                                          <p:stCondLst>
                                            <p:cond delay="499"/>
                                          </p:stCondLst>
                                        </p:cTn>
                                        <p:tgtEl>
                                          <p:spTgt spid="4"/>
                                        </p:tgtEl>
                                        <p:attrNameLst>
                                          <p:attrName>style.visibility</p:attrName>
                                        </p:attrNameLst>
                                      </p:cBhvr>
                                      <p:to>
                                        <p:strVal val="hidden"/>
                                      </p:to>
                                    </p:set>
                                  </p:childTnLst>
                                </p:cTn>
                              </p:par>
                            </p:childTnLst>
                          </p:cTn>
                        </p:par>
                        <p:par>
                          <p:cTn id="99" fill="hold">
                            <p:stCondLst>
                              <p:cond delay="500"/>
                            </p:stCondLst>
                            <p:childTnLst>
                              <p:par>
                                <p:cTn id="100" presetID="2" presetClass="entr" presetSubtype="4" fill="hold" nodeType="afterEffect">
                                  <p:stCondLst>
                                    <p:cond delay="0"/>
                                  </p:stCondLst>
                                  <p:childTnLst>
                                    <p:set>
                                      <p:cBhvr>
                                        <p:cTn id="101" dur="1" fill="hold">
                                          <p:stCondLst>
                                            <p:cond delay="0"/>
                                          </p:stCondLst>
                                        </p:cTn>
                                        <p:tgtEl>
                                          <p:spTgt spid="5"/>
                                        </p:tgtEl>
                                        <p:attrNameLst>
                                          <p:attrName>style.visibility</p:attrName>
                                        </p:attrNameLst>
                                      </p:cBhvr>
                                      <p:to>
                                        <p:strVal val="visible"/>
                                      </p:to>
                                    </p:set>
                                    <p:anim calcmode="lin" valueType="num">
                                      <p:cBhvr additive="base">
                                        <p:cTn id="102" dur="500" fill="hold"/>
                                        <p:tgtEl>
                                          <p:spTgt spid="5"/>
                                        </p:tgtEl>
                                        <p:attrNameLst>
                                          <p:attrName>ppt_x</p:attrName>
                                        </p:attrNameLst>
                                      </p:cBhvr>
                                      <p:tavLst>
                                        <p:tav tm="0">
                                          <p:val>
                                            <p:strVal val="#ppt_x"/>
                                          </p:val>
                                        </p:tav>
                                        <p:tav tm="100000">
                                          <p:val>
                                            <p:strVal val="#ppt_x"/>
                                          </p:val>
                                        </p:tav>
                                      </p:tavLst>
                                    </p:anim>
                                    <p:anim calcmode="lin" valueType="num">
                                      <p:cBhvr additive="base">
                                        <p:cTn id="10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962864" y="910747"/>
            <a:ext cx="6975074" cy="4034739"/>
          </a:xfrm>
        </p:spPr>
        <p:txBody>
          <a:bodyPr>
            <a:noAutofit/>
          </a:bodyPr>
          <a:lstStyle/>
          <a:p>
            <a:r>
              <a:rPr lang="en-GB" sz="1600" b="1" dirty="0" smtClean="0"/>
              <a:t>Cyber </a:t>
            </a:r>
            <a:r>
              <a:rPr lang="en-GB" sz="1600" b="1" dirty="0"/>
              <a:t>Safety by Design</a:t>
            </a:r>
            <a:r>
              <a:rPr lang="en-GB" sz="1600" dirty="0"/>
              <a:t>: I respect domain expertise from those that came before. I will inform design with security lifecycle, adversarial resilience, and secure supply chain practices.</a:t>
            </a:r>
          </a:p>
          <a:p>
            <a:r>
              <a:rPr lang="en-GB" sz="1600" b="1" dirty="0"/>
              <a:t>Third-Party Collaboration</a:t>
            </a:r>
            <a:r>
              <a:rPr lang="en-GB" sz="1600" dirty="0"/>
              <a:t>: I acknowledge that vulnerabilities will persist, despite best efforts. I will invite disclosure of potential safety or security issues, reported in good faith.</a:t>
            </a:r>
          </a:p>
          <a:p>
            <a:r>
              <a:rPr lang="en-GB" sz="1600" b="1" dirty="0"/>
              <a:t>Evidence Capture</a:t>
            </a:r>
            <a:r>
              <a:rPr lang="en-GB" sz="1600" dirty="0"/>
              <a:t>: I foresee unexpected outcomes. I will facilitate evidence capture, preservation, and analysis to learn from safety investigations.</a:t>
            </a:r>
          </a:p>
          <a:p>
            <a:r>
              <a:rPr lang="en-GB" sz="1600" b="1" dirty="0"/>
              <a:t>Resilience and Containment</a:t>
            </a:r>
            <a:r>
              <a:rPr lang="en-GB" sz="1600" dirty="0"/>
              <a:t>: I recognize failures in components and in the environment are inevitable. I will safeguard critical elements of care delivery in adverse conditions, and maintain a safe state with clear indicators when failure is unavoidable.</a:t>
            </a:r>
          </a:p>
          <a:p>
            <a:r>
              <a:rPr lang="en-GB" sz="1600" b="1" dirty="0"/>
              <a:t>Cyber Safety Updates</a:t>
            </a:r>
            <a:r>
              <a:rPr lang="en-GB" sz="1600" dirty="0"/>
              <a:t>: I understand that cyber safety will always change. I will support prompt, agile, and secure updates</a:t>
            </a:r>
            <a:r>
              <a:rPr lang="en-GB" sz="1600" dirty="0" smtClean="0"/>
              <a:t>.</a:t>
            </a:r>
            <a:endParaRPr lang="en-GB" sz="1600" dirty="0"/>
          </a:p>
        </p:txBody>
      </p:sp>
      <p:sp>
        <p:nvSpPr>
          <p:cNvPr id="3" name="Title 2"/>
          <p:cNvSpPr>
            <a:spLocks noGrp="1"/>
          </p:cNvSpPr>
          <p:nvPr>
            <p:ph type="title"/>
          </p:nvPr>
        </p:nvSpPr>
        <p:spPr/>
        <p:txBody>
          <a:bodyPr/>
          <a:lstStyle/>
          <a:p>
            <a:r>
              <a:rPr lang="en-GB" dirty="0"/>
              <a:t>”I am the Cavalry” Hippocratic Oath</a:t>
            </a:r>
          </a:p>
        </p:txBody>
      </p:sp>
    </p:spTree>
    <p:extLst>
      <p:ext uri="{BB962C8B-B14F-4D97-AF65-F5344CB8AC3E}">
        <p14:creationId xmlns:p14="http://schemas.microsoft.com/office/powerpoint/2010/main" val="2063025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0" indent="0">
              <a:buNone/>
            </a:pPr>
            <a:endParaRPr lang="en-GB" sz="2800" b="1" dirty="0">
              <a:solidFill>
                <a:srgbClr val="FF0000"/>
              </a:solidFill>
            </a:endParaRPr>
          </a:p>
          <a:p>
            <a:pPr marL="0" indent="0">
              <a:buNone/>
            </a:pPr>
            <a:endParaRPr lang="en-GB" sz="2800" b="1" dirty="0" smtClean="0">
              <a:solidFill>
                <a:srgbClr val="FF0000"/>
              </a:solidFill>
            </a:endParaRPr>
          </a:p>
          <a:p>
            <a:pPr marL="0" indent="0" algn="ctr">
              <a:buNone/>
            </a:pPr>
            <a:r>
              <a:rPr lang="en-GB" sz="2800" b="1" dirty="0" smtClean="0">
                <a:solidFill>
                  <a:srgbClr val="FF0000"/>
                </a:solidFill>
              </a:rPr>
              <a:t>Questions?</a:t>
            </a:r>
            <a:endParaRPr lang="en-GB" sz="2800" b="1" dirty="0">
              <a:solidFill>
                <a:srgbClr val="FF0000"/>
              </a:solidFill>
            </a:endParaRPr>
          </a:p>
        </p:txBody>
      </p:sp>
    </p:spTree>
    <p:extLst>
      <p:ext uri="{BB962C8B-B14F-4D97-AF65-F5344CB8AC3E}">
        <p14:creationId xmlns:p14="http://schemas.microsoft.com/office/powerpoint/2010/main" val="198376707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0" indent="0">
              <a:buNone/>
            </a:pPr>
            <a:endParaRPr lang="en-GB" sz="2800" b="1" dirty="0">
              <a:solidFill>
                <a:srgbClr val="FF0000"/>
              </a:solidFill>
            </a:endParaRPr>
          </a:p>
          <a:p>
            <a:pPr marL="0" indent="0">
              <a:buNone/>
            </a:pPr>
            <a:endParaRPr lang="en-GB" sz="2800" b="1" dirty="0" smtClean="0">
              <a:solidFill>
                <a:srgbClr val="FF0000"/>
              </a:solidFill>
            </a:endParaRPr>
          </a:p>
          <a:p>
            <a:pPr marL="0" indent="0" algn="ctr">
              <a:buNone/>
            </a:pPr>
            <a:r>
              <a:rPr lang="en-GB" sz="2800" b="1" dirty="0" smtClean="0">
                <a:solidFill>
                  <a:srgbClr val="FF0000"/>
                </a:solidFill>
              </a:rPr>
              <a:t>Thank you</a:t>
            </a:r>
            <a:endParaRPr lang="en-GB" sz="2800" b="1" dirty="0">
              <a:solidFill>
                <a:srgbClr val="FF0000"/>
              </a:solidFill>
            </a:endParaRPr>
          </a:p>
        </p:txBody>
      </p:sp>
    </p:spTree>
    <p:extLst>
      <p:ext uri="{BB962C8B-B14F-4D97-AF65-F5344CB8AC3E}">
        <p14:creationId xmlns:p14="http://schemas.microsoft.com/office/powerpoint/2010/main" val="8016259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alphaModFix amt="32000"/>
            <a:extLst>
              <a:ext uri="{BEBA8EAE-BF5A-486C-A8C5-ECC9F3942E4B}">
                <a14:imgProps xmlns:a14="http://schemas.microsoft.com/office/drawing/2010/main">
                  <a14:imgLayer r:embed="rId4">
                    <a14:imgEffect>
                      <a14:saturation sat="43000"/>
                    </a14:imgEffect>
                  </a14:imgLayer>
                </a14:imgProps>
              </a:ext>
              <a:ext uri="{28A0092B-C50C-407E-A947-70E740481C1C}">
                <a14:useLocalDpi xmlns:a14="http://schemas.microsoft.com/office/drawing/2010/main"/>
              </a:ext>
            </a:extLst>
          </a:blip>
          <a:stretch>
            <a:fillRect/>
          </a:stretch>
        </p:blipFill>
        <p:spPr>
          <a:xfrm>
            <a:off x="2088347" y="807717"/>
            <a:ext cx="6472968" cy="3679654"/>
          </a:xfrm>
          <a:prstGeom prst="rect">
            <a:avLst/>
          </a:prstGeom>
        </p:spPr>
      </p:pic>
      <p:sp>
        <p:nvSpPr>
          <p:cNvPr id="2" name="Text Placeholder 1"/>
          <p:cNvSpPr>
            <a:spLocks noGrp="1"/>
          </p:cNvSpPr>
          <p:nvPr>
            <p:ph type="body" sz="quarter" idx="11"/>
          </p:nvPr>
        </p:nvSpPr>
        <p:spPr/>
        <p:txBody>
          <a:bodyPr/>
          <a:lstStyle/>
          <a:p>
            <a:r>
              <a:rPr lang="en-GB" dirty="0" smtClean="0"/>
              <a:t>Must satisfy those characteristics</a:t>
            </a:r>
          </a:p>
          <a:p>
            <a:pPr lvl="1"/>
            <a:r>
              <a:rPr lang="en-GB" dirty="0" smtClean="0"/>
              <a:t>Link between computational and physical element</a:t>
            </a:r>
          </a:p>
          <a:p>
            <a:pPr lvl="1"/>
            <a:r>
              <a:rPr lang="en-GB" dirty="0" smtClean="0"/>
              <a:t>“Smart”</a:t>
            </a:r>
          </a:p>
          <a:p>
            <a:pPr lvl="1"/>
            <a:r>
              <a:rPr lang="en-GB" dirty="0" smtClean="0"/>
              <a:t>Must talk together – are “networked”</a:t>
            </a:r>
          </a:p>
        </p:txBody>
      </p:sp>
      <p:sp>
        <p:nvSpPr>
          <p:cNvPr id="3" name="Title 2"/>
          <p:cNvSpPr>
            <a:spLocks noGrp="1"/>
          </p:cNvSpPr>
          <p:nvPr>
            <p:ph type="title"/>
          </p:nvPr>
        </p:nvSpPr>
        <p:spPr/>
        <p:txBody>
          <a:bodyPr/>
          <a:lstStyle/>
          <a:p>
            <a:r>
              <a:rPr lang="en-GB" dirty="0" smtClean="0"/>
              <a:t>Cyber-Physical Systems (CPS)</a:t>
            </a:r>
            <a:endParaRPr lang="en-GB" dirty="0"/>
          </a:p>
        </p:txBody>
      </p:sp>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549031" y="693104"/>
            <a:ext cx="5551599" cy="3701066"/>
          </a:xfrm>
          <a:prstGeom prst="rect">
            <a:avLst/>
          </a:prstGeom>
        </p:spPr>
      </p:pic>
    </p:spTree>
    <p:extLst>
      <p:ext uri="{BB962C8B-B14F-4D97-AF65-F5344CB8AC3E}">
        <p14:creationId xmlns:p14="http://schemas.microsoft.com/office/powerpoint/2010/main" val="133408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dissolv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dissolve">
                                      <p:cBhvr>
                                        <p:cTn id="17" dur="5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dissolve">
                                      <p:cBhvr>
                                        <p:cTn id="22" dur="500"/>
                                        <p:tgtEl>
                                          <p:spTgt spid="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Effect transition="in" filter="dissolve">
                                      <p:cBhvr>
                                        <p:cTn id="27" dur="500"/>
                                        <p:tgtEl>
                                          <p:spTgt spid="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blinds(horizontal)">
                                      <p:cBhvr>
                                        <p:cTn id="3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email">
            <a:alphaModFix/>
            <a:extLst>
              <a:ext uri="{28A0092B-C50C-407E-A947-70E740481C1C}">
                <a14:useLocalDpi xmlns:a14="http://schemas.microsoft.com/office/drawing/2010/main"/>
              </a:ext>
            </a:extLst>
          </a:blip>
          <a:stretch>
            <a:fillRect/>
          </a:stretch>
        </p:blipFill>
        <p:spPr>
          <a:xfrm>
            <a:off x="1711613" y="824247"/>
            <a:ext cx="7432387" cy="4125466"/>
          </a:xfrm>
          <a:prstGeom prst="rect">
            <a:avLst/>
          </a:prstGeom>
        </p:spPr>
      </p:pic>
      <p:sp>
        <p:nvSpPr>
          <p:cNvPr id="2" name="Text Placeholder 1"/>
          <p:cNvSpPr>
            <a:spLocks noGrp="1"/>
          </p:cNvSpPr>
          <p:nvPr>
            <p:ph type="body" sz="quarter" idx="11"/>
          </p:nvPr>
        </p:nvSpPr>
        <p:spPr/>
        <p:txBody>
          <a:bodyPr/>
          <a:lstStyle/>
          <a:p>
            <a:pPr marL="171450" indent="-171450">
              <a:buFontTx/>
              <a:buChar char="-"/>
            </a:pPr>
            <a:r>
              <a:rPr lang="en-GB" dirty="0" smtClean="0">
                <a:solidFill>
                  <a:schemeClr val="tx1"/>
                </a:solidFill>
              </a:rPr>
              <a:t>Interoperability</a:t>
            </a:r>
          </a:p>
          <a:p>
            <a:pPr marL="171450" indent="-171450">
              <a:buFontTx/>
              <a:buChar char="-"/>
            </a:pPr>
            <a:r>
              <a:rPr lang="en-GB" dirty="0" smtClean="0">
                <a:solidFill>
                  <a:schemeClr val="tx1"/>
                </a:solidFill>
              </a:rPr>
              <a:t>Virtualization</a:t>
            </a:r>
          </a:p>
          <a:p>
            <a:pPr marL="171450" indent="-171450">
              <a:buFontTx/>
              <a:buChar char="-"/>
            </a:pPr>
            <a:r>
              <a:rPr lang="en-GB" dirty="0" smtClean="0">
                <a:solidFill>
                  <a:schemeClr val="tx1"/>
                </a:solidFill>
              </a:rPr>
              <a:t>Decentralization</a:t>
            </a:r>
          </a:p>
          <a:p>
            <a:pPr marL="171450" indent="-171450">
              <a:buFontTx/>
              <a:buChar char="-"/>
            </a:pPr>
            <a:r>
              <a:rPr lang="en-GB" dirty="0" smtClean="0">
                <a:solidFill>
                  <a:schemeClr val="tx1"/>
                </a:solidFill>
              </a:rPr>
              <a:t>Real-Time Capability</a:t>
            </a:r>
          </a:p>
          <a:p>
            <a:pPr marL="171450" indent="-171450">
              <a:buFontTx/>
              <a:buChar char="-"/>
            </a:pPr>
            <a:r>
              <a:rPr lang="en-GB" dirty="0" smtClean="0">
                <a:solidFill>
                  <a:schemeClr val="tx1"/>
                </a:solidFill>
              </a:rPr>
              <a:t>Service Orientation</a:t>
            </a:r>
          </a:p>
          <a:p>
            <a:pPr marL="171450" indent="-171450">
              <a:buFontTx/>
              <a:buChar char="-"/>
            </a:pPr>
            <a:r>
              <a:rPr lang="en-GB" dirty="0" smtClean="0">
                <a:solidFill>
                  <a:schemeClr val="tx1"/>
                </a:solidFill>
              </a:rPr>
              <a:t>Modularity</a:t>
            </a:r>
          </a:p>
          <a:p>
            <a:pPr marL="171450" indent="-171450">
              <a:buFontTx/>
              <a:buChar char="-"/>
            </a:pPr>
            <a:endParaRPr lang="en-GB" dirty="0" smtClean="0">
              <a:solidFill>
                <a:schemeClr val="tx1"/>
              </a:solidFill>
            </a:endParaRPr>
          </a:p>
          <a:p>
            <a:pPr marL="171450" indent="-171450">
              <a:buFontTx/>
              <a:buChar char="-"/>
            </a:pPr>
            <a:r>
              <a:rPr lang="en-GB" dirty="0" smtClean="0">
                <a:solidFill>
                  <a:schemeClr val="tx1"/>
                </a:solidFill>
              </a:rPr>
              <a:t>Often connected with machine learning (AI)</a:t>
            </a:r>
            <a:endParaRPr lang="en-GB" dirty="0">
              <a:solidFill>
                <a:schemeClr val="tx1"/>
              </a:solidFill>
            </a:endParaRPr>
          </a:p>
        </p:txBody>
      </p:sp>
      <p:sp>
        <p:nvSpPr>
          <p:cNvPr id="3" name="Title 2"/>
          <p:cNvSpPr>
            <a:spLocks noGrp="1"/>
          </p:cNvSpPr>
          <p:nvPr>
            <p:ph type="title"/>
          </p:nvPr>
        </p:nvSpPr>
        <p:spPr/>
        <p:txBody>
          <a:bodyPr/>
          <a:lstStyle/>
          <a:p>
            <a:r>
              <a:rPr lang="en-GB" dirty="0" smtClean="0"/>
              <a:t>Industry 4.0 and CPS ecosystem</a:t>
            </a:r>
            <a:endParaRPr lang="en-GB" dirty="0"/>
          </a:p>
        </p:txBody>
      </p:sp>
      <p:pic>
        <p:nvPicPr>
          <p:cNvPr id="9" name="Picture 8"/>
          <p:cNvPicPr>
            <a:picLocks noChangeAspect="1"/>
          </p:cNvPicPr>
          <p:nvPr/>
        </p:nvPicPr>
        <p:blipFill>
          <a:blip r:embed="rId3" cstate="email">
            <a:alphaModFix amt="10000"/>
            <a:extLst>
              <a:ext uri="{28A0092B-C50C-407E-A947-70E740481C1C}">
                <a14:useLocalDpi xmlns:a14="http://schemas.microsoft.com/office/drawing/2010/main"/>
              </a:ext>
            </a:extLst>
          </a:blip>
          <a:stretch>
            <a:fillRect/>
          </a:stretch>
        </p:blipFill>
        <p:spPr>
          <a:xfrm>
            <a:off x="1711612" y="824247"/>
            <a:ext cx="7432387" cy="4125466"/>
          </a:xfrm>
          <a:prstGeom prst="rect">
            <a:avLst/>
          </a:prstGeom>
        </p:spPr>
      </p:pic>
    </p:spTree>
    <p:extLst>
      <p:ext uri="{BB962C8B-B14F-4D97-AF65-F5344CB8AC3E}">
        <p14:creationId xmlns:p14="http://schemas.microsoft.com/office/powerpoint/2010/main" val="658114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dissolve">
                                      <p:cBhvr>
                                        <p:cTn id="12" dur="500"/>
                                        <p:tgtEl>
                                          <p:spTgt spid="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dissolve">
                                      <p:cBhvr>
                                        <p:cTn id="17" dur="5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dissolve">
                                      <p:cBhvr>
                                        <p:cTn id="22" dur="500"/>
                                        <p:tgtEl>
                                          <p:spTgt spid="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Effect transition="in" filter="dissolve">
                                      <p:cBhvr>
                                        <p:cTn id="27" dur="500"/>
                                        <p:tgtEl>
                                          <p:spTgt spid="2">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
                                            <p:txEl>
                                              <p:pRg st="4" end="4"/>
                                            </p:txEl>
                                          </p:spTgt>
                                        </p:tgtEl>
                                        <p:attrNameLst>
                                          <p:attrName>style.visibility</p:attrName>
                                        </p:attrNameLst>
                                      </p:cBhvr>
                                      <p:to>
                                        <p:strVal val="visible"/>
                                      </p:to>
                                    </p:set>
                                    <p:animEffect transition="in" filter="dissolve">
                                      <p:cBhvr>
                                        <p:cTn id="32" dur="500"/>
                                        <p:tgtEl>
                                          <p:spTgt spid="2">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Effect transition="in" filter="dissolve">
                                      <p:cBhvr>
                                        <p:cTn id="37" dur="500"/>
                                        <p:tgtEl>
                                          <p:spTgt spid="2">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dissolve">
                                      <p:cBhvr>
                                        <p:cTn id="4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93981" y="226496"/>
            <a:ext cx="6839374" cy="4167744"/>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58593" y="226496"/>
            <a:ext cx="6207616" cy="4482942"/>
          </a:xfrm>
          <a:prstGeom prst="rect">
            <a:avLst/>
          </a:prstGeom>
        </p:spPr>
      </p:pic>
      <p:pic>
        <p:nvPicPr>
          <p:cNvPr id="9" name="Picture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069064" y="434229"/>
            <a:ext cx="6812435" cy="4067476"/>
          </a:xfrm>
          <a:prstGeom prst="rect">
            <a:avLst/>
          </a:prstGeom>
        </p:spPr>
      </p:pic>
      <p:pic>
        <p:nvPicPr>
          <p:cNvPr id="4" name="Picture 3"/>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069064" y="836345"/>
            <a:ext cx="6731241" cy="3263244"/>
          </a:xfrm>
          <a:prstGeom prst="rect">
            <a:avLst/>
          </a:prstGeom>
        </p:spPr>
      </p:pic>
      <p:pic>
        <p:nvPicPr>
          <p:cNvPr id="5" name="Picture 4"/>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091447" y="1447049"/>
            <a:ext cx="6741908" cy="2041835"/>
          </a:xfrm>
          <a:prstGeom prst="rect">
            <a:avLst/>
          </a:prstGeom>
          <a:ln>
            <a:solidFill>
              <a:schemeClr val="bg1">
                <a:lumMod val="50000"/>
              </a:schemeClr>
            </a:solidFill>
          </a:ln>
        </p:spPr>
      </p:pic>
    </p:spTree>
    <p:extLst>
      <p:ext uri="{BB962C8B-B14F-4D97-AF65-F5344CB8AC3E}">
        <p14:creationId xmlns:p14="http://schemas.microsoft.com/office/powerpoint/2010/main" val="836330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2" presetClass="exit" presetSubtype="2" fill="hold" nodeType="clickEffect">
                                  <p:stCondLst>
                                    <p:cond delay="0"/>
                                  </p:stCondLst>
                                  <p:childTnLst>
                                    <p:anim calcmode="lin" valueType="num">
                                      <p:cBhvr additive="base">
                                        <p:cTn id="12" dur="500"/>
                                        <p:tgtEl>
                                          <p:spTgt spid="4"/>
                                        </p:tgtEl>
                                        <p:attrNameLst>
                                          <p:attrName>ppt_x</p:attrName>
                                        </p:attrNameLst>
                                      </p:cBhvr>
                                      <p:tavLst>
                                        <p:tav tm="0">
                                          <p:val>
                                            <p:strVal val="#ppt_x"/>
                                          </p:val>
                                        </p:tav>
                                        <p:tav tm="100000">
                                          <p:val>
                                            <p:strVal val="#ppt_x+#ppt_w*1.125000"/>
                                          </p:val>
                                        </p:tav>
                                      </p:tavLst>
                                    </p:anim>
                                    <p:animEffect transition="out" filter="wipe(right)">
                                      <p:cBhvr>
                                        <p:cTn id="13" dur="500"/>
                                        <p:tgtEl>
                                          <p:spTgt spid="4"/>
                                        </p:tgtEl>
                                      </p:cBhvr>
                                    </p:animEffect>
                                    <p:set>
                                      <p:cBhvr>
                                        <p:cTn id="14" dur="1" fill="hold">
                                          <p:stCondLst>
                                            <p:cond delay="499"/>
                                          </p:stCondLst>
                                        </p:cTn>
                                        <p:tgtEl>
                                          <p:spTgt spid="4"/>
                                        </p:tgtEl>
                                        <p:attrNameLst>
                                          <p:attrName>style.visibility</p:attrName>
                                        </p:attrNameLst>
                                      </p:cBhvr>
                                      <p:to>
                                        <p:strVal val="hidden"/>
                                      </p:to>
                                    </p:set>
                                  </p:childTnLst>
                                </p:cTn>
                              </p:par>
                            </p:childTnLst>
                          </p:cTn>
                        </p:par>
                        <p:par>
                          <p:cTn id="15" fill="hold">
                            <p:stCondLst>
                              <p:cond delay="500"/>
                            </p:stCondLst>
                            <p:childTnLst>
                              <p:par>
                                <p:cTn id="16" presetID="2" presetClass="entr" presetSubtype="1"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2" presetClass="exit" presetSubtype="4" fill="hold" nodeType="clickEffect">
                                  <p:stCondLst>
                                    <p:cond delay="0"/>
                                  </p:stCondLst>
                                  <p:childTnLst>
                                    <p:anim calcmode="lin" valueType="num">
                                      <p:cBhvr additive="base">
                                        <p:cTn id="23" dur="500"/>
                                        <p:tgtEl>
                                          <p:spTgt spid="5"/>
                                        </p:tgtEl>
                                        <p:attrNameLst>
                                          <p:attrName>ppt_y</p:attrName>
                                        </p:attrNameLst>
                                      </p:cBhvr>
                                      <p:tavLst>
                                        <p:tav tm="0">
                                          <p:val>
                                            <p:strVal val="#ppt_y"/>
                                          </p:val>
                                        </p:tav>
                                        <p:tav tm="100000">
                                          <p:val>
                                            <p:strVal val="#ppt_y+#ppt_h*1.125000"/>
                                          </p:val>
                                        </p:tav>
                                      </p:tavLst>
                                    </p:anim>
                                    <p:animEffect transition="out" filter="wipe(down)">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childTnLst>
                          </p:cTn>
                        </p:par>
                        <p:par>
                          <p:cTn id="26" fill="hold">
                            <p:stCondLst>
                              <p:cond delay="500"/>
                            </p:stCondLst>
                            <p:childTnLst>
                              <p:par>
                                <p:cTn id="27" presetID="9" presetClass="entr" presetSubtype="0"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dissolv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xit" presetSubtype="10" fill="hold" nodeType="clickEffect">
                                  <p:stCondLst>
                                    <p:cond delay="0"/>
                                  </p:stCondLst>
                                  <p:childTnLst>
                                    <p:animEffect transition="out" filter="randombar(horizontal)">
                                      <p:cBhvr>
                                        <p:cTn id="33" dur="500"/>
                                        <p:tgtEl>
                                          <p:spTgt spid="6"/>
                                        </p:tgtEl>
                                      </p:cBhvr>
                                    </p:animEffect>
                                    <p:set>
                                      <p:cBhvr>
                                        <p:cTn id="34" dur="1" fill="hold">
                                          <p:stCondLst>
                                            <p:cond delay="499"/>
                                          </p:stCondLst>
                                        </p:cTn>
                                        <p:tgtEl>
                                          <p:spTgt spid="6"/>
                                        </p:tgtEl>
                                        <p:attrNameLst>
                                          <p:attrName>style.visibility</p:attrName>
                                        </p:attrNameLst>
                                      </p:cBhvr>
                                      <p:to>
                                        <p:strVal val="hidden"/>
                                      </p:to>
                                    </p:set>
                                  </p:childTnLst>
                                </p:cTn>
                              </p:par>
                            </p:childTnLst>
                          </p:cTn>
                        </p:par>
                        <p:par>
                          <p:cTn id="35" fill="hold">
                            <p:stCondLst>
                              <p:cond delay="500"/>
                            </p:stCondLst>
                            <p:childTnLst>
                              <p:par>
                                <p:cTn id="36" presetID="21" presetClass="entr" presetSubtype="1" fill="hold"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heel(1)">
                                      <p:cBhvr>
                                        <p:cTn id="38" dur="10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xit" presetSubtype="32" fill="hold" nodeType="clickEffect">
                                  <p:stCondLst>
                                    <p:cond delay="0"/>
                                  </p:stCondLst>
                                  <p:childTnLst>
                                    <p:animEffect transition="out" filter="circle(out)">
                                      <p:cBhvr>
                                        <p:cTn id="42" dur="1000"/>
                                        <p:tgtEl>
                                          <p:spTgt spid="9"/>
                                        </p:tgtEl>
                                      </p:cBhvr>
                                    </p:animEffect>
                                    <p:set>
                                      <p:cBhvr>
                                        <p:cTn id="43" dur="1" fill="hold">
                                          <p:stCondLst>
                                            <p:cond delay="999"/>
                                          </p:stCondLst>
                                        </p:cTn>
                                        <p:tgtEl>
                                          <p:spTgt spid="9"/>
                                        </p:tgtEl>
                                        <p:attrNameLst>
                                          <p:attrName>style.visibility</p:attrName>
                                        </p:attrNameLst>
                                      </p:cBhvr>
                                      <p:to>
                                        <p:strVal val="hidden"/>
                                      </p:to>
                                    </p:set>
                                  </p:childTnLst>
                                </p:cTn>
                              </p:par>
                            </p:childTnLst>
                          </p:cTn>
                        </p:par>
                        <p:par>
                          <p:cTn id="44" fill="hold">
                            <p:stCondLst>
                              <p:cond delay="1000"/>
                            </p:stCondLst>
                            <p:childTnLst>
                              <p:par>
                                <p:cTn id="45" presetID="5" presetClass="entr" presetSubtype="10" fill="hold"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checkerboard(across)">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962864" y="1223493"/>
            <a:ext cx="6741907" cy="3464417"/>
          </a:xfrm>
        </p:spPr>
        <p:txBody>
          <a:bodyPr/>
          <a:lstStyle/>
          <a:p>
            <a:r>
              <a:rPr lang="en-GB" dirty="0" smtClean="0"/>
              <a:t>Link between computational and physical element – “CPS”</a:t>
            </a:r>
          </a:p>
          <a:p>
            <a:endParaRPr lang="en-GB" dirty="0" smtClean="0"/>
          </a:p>
          <a:p>
            <a:r>
              <a:rPr lang="en-GB" dirty="0" smtClean="0"/>
              <a:t>“Smart”</a:t>
            </a:r>
          </a:p>
          <a:p>
            <a:endParaRPr lang="en-GB" dirty="0" smtClean="0"/>
          </a:p>
          <a:p>
            <a:r>
              <a:rPr lang="en-GB" dirty="0" smtClean="0"/>
              <a:t>Must talk together – are “networked”</a:t>
            </a:r>
          </a:p>
        </p:txBody>
      </p:sp>
      <p:sp>
        <p:nvSpPr>
          <p:cNvPr id="3" name="Title 2"/>
          <p:cNvSpPr>
            <a:spLocks noGrp="1"/>
          </p:cNvSpPr>
          <p:nvPr>
            <p:ph type="title"/>
          </p:nvPr>
        </p:nvSpPr>
        <p:spPr/>
        <p:txBody>
          <a:bodyPr/>
          <a:lstStyle/>
          <a:p>
            <a:r>
              <a:rPr lang="en-US" dirty="0" smtClean="0"/>
              <a:t>Definition of IoT</a:t>
            </a:r>
            <a:endParaRPr lang="en-US" dirty="0"/>
          </a:p>
        </p:txBody>
      </p:sp>
    </p:spTree>
    <p:extLst>
      <p:ext uri="{BB962C8B-B14F-4D97-AF65-F5344CB8AC3E}">
        <p14:creationId xmlns:p14="http://schemas.microsoft.com/office/powerpoint/2010/main" val="115357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dissolv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dissolve">
                                      <p:cBhvr>
                                        <p:cTn id="1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ISACA CUSTOM">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4943</Words>
  <Application>Microsoft Office PowerPoint</Application>
  <PresentationFormat>On-screen Show (16:9)</PresentationFormat>
  <Paragraphs>798</Paragraphs>
  <Slides>54</Slides>
  <Notes>54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54</vt:i4>
      </vt:variant>
    </vt:vector>
  </HeadingPairs>
  <TitlesOfParts>
    <vt:vector size="58" baseType="lpstr">
      <vt:lpstr>Arial</vt:lpstr>
      <vt:lpstr>Calibri</vt:lpstr>
      <vt:lpstr>Wingdings</vt:lpstr>
      <vt:lpstr>Office Theme</vt:lpstr>
      <vt:lpstr>PowerPoint Presentation</vt:lpstr>
      <vt:lpstr>Agenda</vt:lpstr>
      <vt:lpstr>CPS, Industry 4.0, IoT, Security Challenges</vt:lpstr>
      <vt:lpstr>Context for IoT</vt:lpstr>
      <vt:lpstr>PowerPoint Presentation</vt:lpstr>
      <vt:lpstr>Cyber-Physical Systems (CPS)</vt:lpstr>
      <vt:lpstr>Industry 4.0 and CPS ecosystem</vt:lpstr>
      <vt:lpstr>PowerPoint Presentation</vt:lpstr>
      <vt:lpstr>Definition of IoT</vt:lpstr>
      <vt:lpstr>Definition of IoT</vt:lpstr>
      <vt:lpstr>IoT Security Challenges</vt:lpstr>
      <vt:lpstr>IoT Security Challenges</vt:lpstr>
      <vt:lpstr>Threat Model for Medical IoT Devices</vt:lpstr>
      <vt:lpstr>Risks for Medical IoT Devices</vt:lpstr>
      <vt:lpstr>Attack Vectors for Medical IoT Devices</vt:lpstr>
      <vt:lpstr>Network Connectivity</vt:lpstr>
      <vt:lpstr>Network Connectivity Attacks</vt:lpstr>
      <vt:lpstr>Internet of Junk</vt:lpstr>
      <vt:lpstr>Direct PCB Attacks</vt:lpstr>
      <vt:lpstr>Interfaces’ Attacks</vt:lpstr>
      <vt:lpstr>Applications’ Security</vt:lpstr>
      <vt:lpstr>Backend Security</vt:lpstr>
      <vt:lpstr>PowerPoint Presentation</vt:lpstr>
      <vt:lpstr>PowerPoint Presentation</vt:lpstr>
      <vt:lpstr>Software Updates</vt:lpstr>
      <vt:lpstr>User Interface Updates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Regulatory background</vt:lpstr>
      <vt:lpstr>Medical Devices’ Cybersecurity Req’s (USA)</vt:lpstr>
      <vt:lpstr>FDA CFR Title 21, Part 11 – ERES</vt:lpstr>
      <vt:lpstr>FDA CFR Title 21, Part 820 – QSR MD CGMP</vt:lpstr>
      <vt:lpstr>FDA – Premarket Submissions for Management of Cybersecurity in Medical Devices</vt:lpstr>
      <vt:lpstr>FDA – Premarket Submissions – issues</vt:lpstr>
      <vt:lpstr>FDA “Cybersecurity for Devices Containing Off-the-Shelf Software”</vt:lpstr>
      <vt:lpstr>FDA “Postmarket Management of Cybersecurity in Medical Devices” (DRAFT)</vt:lpstr>
      <vt:lpstr>FDA “Postmarket Management of Cybersecurity” (DRAFT) – issues </vt:lpstr>
      <vt:lpstr>FDA “Postmarket Management of Cybersecurity” (DRAFT) – suggestions</vt:lpstr>
      <vt:lpstr>ANSI/AAMI/IEC 80001-1</vt:lpstr>
      <vt:lpstr>Medical Devices’ Cybersecurity Req’s (EU)</vt:lpstr>
      <vt:lpstr>NIST Resources</vt:lpstr>
      <vt:lpstr>Other Resources</vt:lpstr>
      <vt:lpstr>Suggestions for improvements</vt:lpstr>
      <vt:lpstr>Suggestions for improvements</vt:lpstr>
      <vt:lpstr>”I am the Cavalry” Hippocratic Oath</vt:lpstr>
      <vt:lpstr>PowerPoint Presentation</vt:lpstr>
      <vt:lpstr>PowerPoint Presentation</vt:lpstr>
    </vt:vector>
  </TitlesOfParts>
  <Company>Jakymaky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Scott Jacobs</dc:creator>
  <cp:lastModifiedBy>Ermini Marco</cp:lastModifiedBy>
  <cp:revision>587</cp:revision>
  <cp:lastPrinted>2016-05-05T07:56:12Z</cp:lastPrinted>
  <dcterms:created xsi:type="dcterms:W3CDTF">2013-11-04T17:01:48Z</dcterms:created>
  <dcterms:modified xsi:type="dcterms:W3CDTF">2018-01-03T12:11:38Z</dcterms:modified>
</cp:coreProperties>
</file>